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21" r:id="rId2"/>
    <p:sldId id="366" r:id="rId3"/>
    <p:sldId id="364" r:id="rId4"/>
    <p:sldId id="365" r:id="rId5"/>
    <p:sldId id="482" r:id="rId6"/>
    <p:sldId id="398" r:id="rId7"/>
    <p:sldId id="428" r:id="rId8"/>
    <p:sldId id="323" r:id="rId9"/>
    <p:sldId id="262" r:id="rId10"/>
    <p:sldId id="475" r:id="rId11"/>
    <p:sldId id="474" r:id="rId12"/>
    <p:sldId id="461" r:id="rId13"/>
    <p:sldId id="478" r:id="rId14"/>
    <p:sldId id="477" r:id="rId15"/>
    <p:sldId id="459" r:id="rId16"/>
    <p:sldId id="458" r:id="rId17"/>
    <p:sldId id="479" r:id="rId18"/>
    <p:sldId id="472" r:id="rId19"/>
    <p:sldId id="469" r:id="rId20"/>
    <p:sldId id="468" r:id="rId21"/>
    <p:sldId id="464" r:id="rId22"/>
    <p:sldId id="465" r:id="rId23"/>
    <p:sldId id="470" r:id="rId24"/>
    <p:sldId id="467" r:id="rId25"/>
    <p:sldId id="471" r:id="rId26"/>
    <p:sldId id="466" r:id="rId27"/>
    <p:sldId id="481" r:id="rId28"/>
    <p:sldId id="445" r:id="rId29"/>
    <p:sldId id="403" r:id="rId30"/>
    <p:sldId id="462" r:id="rId31"/>
    <p:sldId id="463" r:id="rId32"/>
    <p:sldId id="360" r:id="rId33"/>
    <p:sldId id="379" r:id="rId34"/>
    <p:sldId id="361" r:id="rId35"/>
    <p:sldId id="453" r:id="rId36"/>
    <p:sldId id="455" r:id="rId37"/>
    <p:sldId id="454" r:id="rId38"/>
    <p:sldId id="480" r:id="rId39"/>
    <p:sldId id="395" r:id="rId40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DB60C3E-EFEE-49DB-918E-3E26B76B58B7}">
          <p14:sldIdLst>
            <p14:sldId id="321"/>
          </p14:sldIdLst>
        </p14:section>
        <p14:section name="Исследовательский цикл" id="{D5DC4152-3424-43E4-A53D-511D71A015E8}">
          <p14:sldIdLst>
            <p14:sldId id="366"/>
            <p14:sldId id="364"/>
            <p14:sldId id="365"/>
            <p14:sldId id="482"/>
            <p14:sldId id="398"/>
            <p14:sldId id="428"/>
            <p14:sldId id="323"/>
            <p14:sldId id="262"/>
            <p14:sldId id="475"/>
            <p14:sldId id="474"/>
            <p14:sldId id="461"/>
          </p14:sldIdLst>
        </p14:section>
        <p14:section name="Mendeley" id="{5A46E43B-9873-4B57-AA78-C6B31890470C}">
          <p14:sldIdLst>
            <p14:sldId id="478"/>
            <p14:sldId id="477"/>
            <p14:sldId id="459"/>
            <p14:sldId id="458"/>
          </p14:sldIdLst>
        </p14:section>
        <p14:section name="Figshare" id="{8C2B02AA-7BB5-4DD0-A8D4-CAE788A62724}">
          <p14:sldIdLst>
            <p14:sldId id="479"/>
          </p14:sldIdLst>
        </p14:section>
        <p14:section name="Version Control" id="{9232F04C-3042-48E7-A293-D8A4B2704778}">
          <p14:sldIdLst>
            <p14:sldId id="472"/>
            <p14:sldId id="469"/>
            <p14:sldId id="468"/>
            <p14:sldId id="464"/>
            <p14:sldId id="465"/>
            <p14:sldId id="470"/>
            <p14:sldId id="467"/>
            <p14:sldId id="471"/>
            <p14:sldId id="466"/>
          </p14:sldIdLst>
        </p14:section>
        <p14:section name="Публикация результатов" id="{80135FB8-D117-4D7F-840C-74C8FAD2835D}">
          <p14:sldIdLst>
            <p14:sldId id="481"/>
            <p14:sldId id="445"/>
            <p14:sldId id="403"/>
            <p14:sldId id="462"/>
            <p14:sldId id="463"/>
            <p14:sldId id="360"/>
            <p14:sldId id="379"/>
            <p14:sldId id="361"/>
            <p14:sldId id="453"/>
            <p14:sldId id="455"/>
            <p14:sldId id="454"/>
            <p14:sldId id="480"/>
            <p14:sldId id="3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508E"/>
    <a:srgbClr val="D75F9F"/>
    <a:srgbClr val="BED00A"/>
    <a:srgbClr val="A5A5A5"/>
    <a:srgbClr val="85B1E0"/>
    <a:srgbClr val="3FE89E"/>
    <a:srgbClr val="FFC100"/>
    <a:srgbClr val="CEC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0"/>
    <p:restoredTop sz="81431" autoAdjust="0"/>
  </p:normalViewPr>
  <p:slideViewPr>
    <p:cSldViewPr snapToGrid="0" snapToObjects="1">
      <p:cViewPr varScale="1">
        <p:scale>
          <a:sx n="97" d="100"/>
          <a:sy n="97" d="100"/>
        </p:scale>
        <p:origin x="102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60" d="100"/>
        <a:sy n="160" d="100"/>
      </p:scale>
      <p:origin x="0" y="-55560"/>
    </p:cViewPr>
  </p:sorterViewPr>
  <p:notesViewPr>
    <p:cSldViewPr snapToGrid="0" snapToObjects="1" showGuides="1">
      <p:cViewPr varScale="1">
        <p:scale>
          <a:sx n="90" d="100"/>
          <a:sy n="90" d="100"/>
        </p:scale>
        <p:origin x="2736" y="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6BD7DA-4FDF-459C-B1E4-F20B3F3A94DF}" type="doc">
      <dgm:prSet loTypeId="urn:microsoft.com/office/officeart/2005/8/layout/cycle2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7ED3445-75E9-49E5-934C-A425DB8951C6}">
      <dgm:prSet phldrT="[Text]" custT="1"/>
      <dgm:spPr/>
      <dgm:t>
        <a:bodyPr/>
        <a:lstStyle/>
        <a:p>
          <a:r>
            <a:rPr lang="ru-RU" sz="1600" dirty="0" smtClean="0"/>
            <a:t>ВДОХНОВЕНИЕ</a:t>
          </a:r>
          <a:endParaRPr lang="en-US" sz="1600" dirty="0"/>
        </a:p>
      </dgm:t>
    </dgm:pt>
    <dgm:pt modelId="{1511BCD7-35A0-4F9A-922A-E91637F50BE2}" type="parTrans" cxnId="{C59BC688-29C7-46ED-9657-76701F65C010}">
      <dgm:prSet/>
      <dgm:spPr/>
      <dgm:t>
        <a:bodyPr/>
        <a:lstStyle/>
        <a:p>
          <a:endParaRPr lang="en-US" sz="2400"/>
        </a:p>
      </dgm:t>
    </dgm:pt>
    <dgm:pt modelId="{527B6CF4-1E15-4F5E-9A63-704CC2885138}" type="sibTrans" cxnId="{C59BC688-29C7-46ED-9657-76701F65C010}">
      <dgm:prSet custT="1"/>
      <dgm:spPr/>
      <dgm:t>
        <a:bodyPr/>
        <a:lstStyle/>
        <a:p>
          <a:endParaRPr lang="en-US" sz="1400"/>
        </a:p>
      </dgm:t>
    </dgm:pt>
    <dgm:pt modelId="{F4E8ECB2-3780-4DD8-8BEE-BDC7D8EA7342}">
      <dgm:prSet phldrT="[Text]" custT="1"/>
      <dgm:spPr/>
      <dgm:t>
        <a:bodyPr/>
        <a:lstStyle/>
        <a:p>
          <a:r>
            <a:rPr lang="ru-RU" sz="1600" dirty="0" smtClean="0"/>
            <a:t>ИССЛЕДОВАНИЕ</a:t>
          </a:r>
          <a:endParaRPr lang="en-US" sz="1600" dirty="0"/>
        </a:p>
      </dgm:t>
    </dgm:pt>
    <dgm:pt modelId="{A996B41B-7C7E-4A03-95E1-996F579284E6}" type="parTrans" cxnId="{5B32A006-5695-4A60-8DF7-219D62D7A2FB}">
      <dgm:prSet/>
      <dgm:spPr/>
      <dgm:t>
        <a:bodyPr/>
        <a:lstStyle/>
        <a:p>
          <a:endParaRPr lang="en-US" sz="2400"/>
        </a:p>
      </dgm:t>
    </dgm:pt>
    <dgm:pt modelId="{805EB59F-8EDF-457F-BD4B-375D9AA06AA6}" type="sibTrans" cxnId="{5B32A006-5695-4A60-8DF7-219D62D7A2FB}">
      <dgm:prSet custT="1"/>
      <dgm:spPr/>
      <dgm:t>
        <a:bodyPr/>
        <a:lstStyle/>
        <a:p>
          <a:endParaRPr lang="en-US" sz="1400"/>
        </a:p>
      </dgm:t>
    </dgm:pt>
    <dgm:pt modelId="{A44783E1-4976-4E82-A7FE-DA4012D9592C}">
      <dgm:prSet phldrT="[Text]" custT="1"/>
      <dgm:spPr/>
      <dgm:t>
        <a:bodyPr/>
        <a:lstStyle/>
        <a:p>
          <a:r>
            <a:rPr lang="ru-RU" sz="1600" dirty="0" smtClean="0"/>
            <a:t>ОПУБЛИКОВАНИЕ</a:t>
          </a:r>
          <a:endParaRPr lang="en-US" sz="1600" dirty="0"/>
        </a:p>
      </dgm:t>
    </dgm:pt>
    <dgm:pt modelId="{FB321ABB-3639-4A97-9F9C-936A91A1899D}" type="parTrans" cxnId="{E2512F19-42CC-4A71-8259-194CE964C723}">
      <dgm:prSet/>
      <dgm:spPr/>
      <dgm:t>
        <a:bodyPr/>
        <a:lstStyle/>
        <a:p>
          <a:endParaRPr lang="en-US" sz="2400"/>
        </a:p>
      </dgm:t>
    </dgm:pt>
    <dgm:pt modelId="{E1F7159E-28E9-4D1E-B749-5DB5E8658CD7}" type="sibTrans" cxnId="{E2512F19-42CC-4A71-8259-194CE964C723}">
      <dgm:prSet custT="1"/>
      <dgm:spPr/>
      <dgm:t>
        <a:bodyPr/>
        <a:lstStyle/>
        <a:p>
          <a:endParaRPr lang="en-US" sz="1400"/>
        </a:p>
      </dgm:t>
    </dgm:pt>
    <dgm:pt modelId="{9C077A46-A8C7-4889-BCA3-E67663E317A8}">
      <dgm:prSet phldrT="[Text]" custT="1"/>
      <dgm:spPr/>
      <dgm:t>
        <a:bodyPr/>
        <a:lstStyle/>
        <a:p>
          <a:r>
            <a:rPr lang="ru-RU" sz="1600" dirty="0" smtClean="0"/>
            <a:t>ОЦЕНКА</a:t>
          </a:r>
          <a:endParaRPr lang="en-US" sz="1600" dirty="0"/>
        </a:p>
      </dgm:t>
    </dgm:pt>
    <dgm:pt modelId="{D82C2C71-E287-42E5-8DEE-0F44B86E69DD}" type="parTrans" cxnId="{CDB8875C-13E9-490F-B26C-04034DF3527B}">
      <dgm:prSet/>
      <dgm:spPr/>
      <dgm:t>
        <a:bodyPr/>
        <a:lstStyle/>
        <a:p>
          <a:endParaRPr lang="en-US" sz="2400"/>
        </a:p>
      </dgm:t>
    </dgm:pt>
    <dgm:pt modelId="{13C83D7D-D784-48B0-A6B2-1306E9C7D48C}" type="sibTrans" cxnId="{CDB8875C-13E9-490F-B26C-04034DF3527B}">
      <dgm:prSet custT="1"/>
      <dgm:spPr/>
      <dgm:t>
        <a:bodyPr/>
        <a:lstStyle/>
        <a:p>
          <a:endParaRPr lang="en-US" sz="1400"/>
        </a:p>
      </dgm:t>
    </dgm:pt>
    <dgm:pt modelId="{A79A9982-4DB9-446E-80CB-10A7733DBB20}">
      <dgm:prSet phldrT="[Text]" custT="1"/>
      <dgm:spPr/>
      <dgm:t>
        <a:bodyPr/>
        <a:lstStyle/>
        <a:p>
          <a:r>
            <a:rPr lang="ru-RU" sz="1600" smtClean="0"/>
            <a:t>ПЛАНИРОВАНИЕ</a:t>
          </a:r>
          <a:endParaRPr lang="en-US" sz="1600" dirty="0"/>
        </a:p>
      </dgm:t>
    </dgm:pt>
    <dgm:pt modelId="{9DCB0192-9BA1-481B-952B-E62CE39E3274}" type="parTrans" cxnId="{52B8CBEB-6548-45FC-9C82-114082D5366C}">
      <dgm:prSet/>
      <dgm:spPr/>
      <dgm:t>
        <a:bodyPr/>
        <a:lstStyle/>
        <a:p>
          <a:endParaRPr lang="en-US" sz="2400"/>
        </a:p>
      </dgm:t>
    </dgm:pt>
    <dgm:pt modelId="{0AC0964E-6120-4103-B261-E6D819354FD5}" type="sibTrans" cxnId="{52B8CBEB-6548-45FC-9C82-114082D5366C}">
      <dgm:prSet custT="1"/>
      <dgm:spPr/>
      <dgm:t>
        <a:bodyPr/>
        <a:lstStyle/>
        <a:p>
          <a:endParaRPr lang="en-US" sz="1400"/>
        </a:p>
      </dgm:t>
    </dgm:pt>
    <dgm:pt modelId="{C3D12F8C-D7E7-CD43-AF03-D3F81316DFA6}" type="pres">
      <dgm:prSet presAssocID="{7C6BD7DA-4FDF-459C-B1E4-F20B3F3A94D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FA4EC4-67A6-784A-8BDC-BACD821CE9AB}" type="pres">
      <dgm:prSet presAssocID="{67ED3445-75E9-49E5-934C-A425DB8951C6}" presName="node" presStyleLbl="node1" presStyleIdx="0" presStyleCnt="5" custScaleX="112668" custScaleY="1098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72ED9F-F952-CB40-BE48-EABAF8FE0BC3}" type="pres">
      <dgm:prSet presAssocID="{527B6CF4-1E15-4F5E-9A63-704CC2885138}" presName="sibTrans" presStyleLbl="sibTrans2D1" presStyleIdx="0" presStyleCnt="5"/>
      <dgm:spPr/>
      <dgm:t>
        <a:bodyPr/>
        <a:lstStyle/>
        <a:p>
          <a:endParaRPr lang="ru-RU"/>
        </a:p>
      </dgm:t>
    </dgm:pt>
    <dgm:pt modelId="{CED48419-7736-0841-B3BC-C4E3E3AEB44C}" type="pres">
      <dgm:prSet presAssocID="{527B6CF4-1E15-4F5E-9A63-704CC2885138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1A10A444-68F7-405B-8960-ABF40D756EB0}" type="pres">
      <dgm:prSet presAssocID="{A79A9982-4DB9-446E-80CB-10A7733DBB20}" presName="node" presStyleLbl="node1" presStyleIdx="1" presStyleCnt="5" custScaleX="112668" custScaleY="1098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2F90CB-4E8F-4820-8E27-4B1B6A892029}" type="pres">
      <dgm:prSet presAssocID="{0AC0964E-6120-4103-B261-E6D819354FD5}" presName="sibTrans" presStyleLbl="sibTrans2D1" presStyleIdx="1" presStyleCnt="5"/>
      <dgm:spPr/>
      <dgm:t>
        <a:bodyPr/>
        <a:lstStyle/>
        <a:p>
          <a:endParaRPr lang="en-US"/>
        </a:p>
      </dgm:t>
    </dgm:pt>
    <dgm:pt modelId="{6A5D7E57-804D-4951-A26F-0A799FE2D49A}" type="pres">
      <dgm:prSet presAssocID="{0AC0964E-6120-4103-B261-E6D819354FD5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6E8F4CE3-9D3E-1F49-8FE8-75CAF63F7410}" type="pres">
      <dgm:prSet presAssocID="{F4E8ECB2-3780-4DD8-8BEE-BDC7D8EA7342}" presName="node" presStyleLbl="node1" presStyleIdx="2" presStyleCnt="5" custScaleX="112668" custScaleY="109830" custRadScaleRad="96357" custRadScaleInc="-2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30A3A-35DC-7E4F-B59B-843BA6BEE0F3}" type="pres">
      <dgm:prSet presAssocID="{805EB59F-8EDF-457F-BD4B-375D9AA06AA6}" presName="sibTrans" presStyleLbl="sibTrans2D1" presStyleIdx="2" presStyleCnt="5"/>
      <dgm:spPr/>
      <dgm:t>
        <a:bodyPr/>
        <a:lstStyle/>
        <a:p>
          <a:endParaRPr lang="ru-RU"/>
        </a:p>
      </dgm:t>
    </dgm:pt>
    <dgm:pt modelId="{FD39551A-2304-9749-9C1E-66F9FCE2AA66}" type="pres">
      <dgm:prSet presAssocID="{805EB59F-8EDF-457F-BD4B-375D9AA06AA6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1BD59DF5-0ED4-C14D-B6EF-A66595A2967E}" type="pres">
      <dgm:prSet presAssocID="{A44783E1-4976-4E82-A7FE-DA4012D9592C}" presName="node" presStyleLbl="node1" presStyleIdx="3" presStyleCnt="5" custScaleX="112668" custScaleY="109830" custRadScaleRad="97486" custRadScaleInc="40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709A9B-AB86-6D44-95F1-0F8767091F78}" type="pres">
      <dgm:prSet presAssocID="{E1F7159E-28E9-4D1E-B749-5DB5E8658CD7}" presName="sibTrans" presStyleLbl="sibTrans2D1" presStyleIdx="3" presStyleCnt="5"/>
      <dgm:spPr/>
      <dgm:t>
        <a:bodyPr/>
        <a:lstStyle/>
        <a:p>
          <a:endParaRPr lang="ru-RU"/>
        </a:p>
      </dgm:t>
    </dgm:pt>
    <dgm:pt modelId="{D2DFDB7E-F7D0-C845-9094-6B2535439B3F}" type="pres">
      <dgm:prSet presAssocID="{E1F7159E-28E9-4D1E-B749-5DB5E8658CD7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6DDA2938-A655-EC4C-BC02-23347F2A97BA}" type="pres">
      <dgm:prSet presAssocID="{9C077A46-A8C7-4889-BCA3-E67663E317A8}" presName="node" presStyleLbl="node1" presStyleIdx="4" presStyleCnt="5" custScaleX="112668" custScaleY="1098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8AE6C-C4CD-AA41-9A65-174C1E2AA654}" type="pres">
      <dgm:prSet presAssocID="{13C83D7D-D784-48B0-A6B2-1306E9C7D48C}" presName="sibTrans" presStyleLbl="sibTrans2D1" presStyleIdx="4" presStyleCnt="5"/>
      <dgm:spPr/>
      <dgm:t>
        <a:bodyPr/>
        <a:lstStyle/>
        <a:p>
          <a:endParaRPr lang="ru-RU"/>
        </a:p>
      </dgm:t>
    </dgm:pt>
    <dgm:pt modelId="{18186AB0-7518-2540-8191-4259473DAD01}" type="pres">
      <dgm:prSet presAssocID="{13C83D7D-D784-48B0-A6B2-1306E9C7D48C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F678DB50-952C-0343-895A-9D6C9A3A6F35}" type="presOf" srcId="{805EB59F-8EDF-457F-BD4B-375D9AA06AA6}" destId="{97230A3A-35DC-7E4F-B59B-843BA6BEE0F3}" srcOrd="0" destOrd="0" presId="urn:microsoft.com/office/officeart/2005/8/layout/cycle2"/>
    <dgm:cxn modelId="{1A57735D-3FD4-AB42-A73A-D029E62AC9D2}" type="presOf" srcId="{9C077A46-A8C7-4889-BCA3-E67663E317A8}" destId="{6DDA2938-A655-EC4C-BC02-23347F2A97BA}" srcOrd="0" destOrd="0" presId="urn:microsoft.com/office/officeart/2005/8/layout/cycle2"/>
    <dgm:cxn modelId="{153AAD74-85A8-3146-BD98-187D7AA2B799}" type="presOf" srcId="{F4E8ECB2-3780-4DD8-8BEE-BDC7D8EA7342}" destId="{6E8F4CE3-9D3E-1F49-8FE8-75CAF63F7410}" srcOrd="0" destOrd="0" presId="urn:microsoft.com/office/officeart/2005/8/layout/cycle2"/>
    <dgm:cxn modelId="{6B337F34-F9C5-334C-94A3-D728E43EDB63}" type="presOf" srcId="{527B6CF4-1E15-4F5E-9A63-704CC2885138}" destId="{E072ED9F-F952-CB40-BE48-EABAF8FE0BC3}" srcOrd="0" destOrd="0" presId="urn:microsoft.com/office/officeart/2005/8/layout/cycle2"/>
    <dgm:cxn modelId="{6BEB2E0F-1806-4DE0-9956-7A60D85067AF}" type="presOf" srcId="{A79A9982-4DB9-446E-80CB-10A7733DBB20}" destId="{1A10A444-68F7-405B-8960-ABF40D756EB0}" srcOrd="0" destOrd="0" presId="urn:microsoft.com/office/officeart/2005/8/layout/cycle2"/>
    <dgm:cxn modelId="{408A7345-6DF6-4381-9631-2E0F9C62AF50}" type="presOf" srcId="{0AC0964E-6120-4103-B261-E6D819354FD5}" destId="{6A5D7E57-804D-4951-A26F-0A799FE2D49A}" srcOrd="1" destOrd="0" presId="urn:microsoft.com/office/officeart/2005/8/layout/cycle2"/>
    <dgm:cxn modelId="{9486ACE2-F3F5-CF41-AFEC-E951001C7ED7}" type="presOf" srcId="{67ED3445-75E9-49E5-934C-A425DB8951C6}" destId="{ACFA4EC4-67A6-784A-8BDC-BACD821CE9AB}" srcOrd="0" destOrd="0" presId="urn:microsoft.com/office/officeart/2005/8/layout/cycle2"/>
    <dgm:cxn modelId="{3AF3905B-98DD-9840-9E5F-1C20913ADDB7}" type="presOf" srcId="{7C6BD7DA-4FDF-459C-B1E4-F20B3F3A94DF}" destId="{C3D12F8C-D7E7-CD43-AF03-D3F81316DFA6}" srcOrd="0" destOrd="0" presId="urn:microsoft.com/office/officeart/2005/8/layout/cycle2"/>
    <dgm:cxn modelId="{ABFF5EFA-BF5A-4820-860D-408EA0D1421C}" type="presOf" srcId="{0AC0964E-6120-4103-B261-E6D819354FD5}" destId="{952F90CB-4E8F-4820-8E27-4B1B6A892029}" srcOrd="0" destOrd="0" presId="urn:microsoft.com/office/officeart/2005/8/layout/cycle2"/>
    <dgm:cxn modelId="{BC5E2EA2-D189-894D-BD4D-0FF6A684480A}" type="presOf" srcId="{805EB59F-8EDF-457F-BD4B-375D9AA06AA6}" destId="{FD39551A-2304-9749-9C1E-66F9FCE2AA66}" srcOrd="1" destOrd="0" presId="urn:microsoft.com/office/officeart/2005/8/layout/cycle2"/>
    <dgm:cxn modelId="{5B32A006-5695-4A60-8DF7-219D62D7A2FB}" srcId="{7C6BD7DA-4FDF-459C-B1E4-F20B3F3A94DF}" destId="{F4E8ECB2-3780-4DD8-8BEE-BDC7D8EA7342}" srcOrd="2" destOrd="0" parTransId="{A996B41B-7C7E-4A03-95E1-996F579284E6}" sibTransId="{805EB59F-8EDF-457F-BD4B-375D9AA06AA6}"/>
    <dgm:cxn modelId="{35C7C888-7F7A-7440-8319-3D04A11B38CB}" type="presOf" srcId="{E1F7159E-28E9-4D1E-B749-5DB5E8658CD7}" destId="{D2DFDB7E-F7D0-C845-9094-6B2535439B3F}" srcOrd="1" destOrd="0" presId="urn:microsoft.com/office/officeart/2005/8/layout/cycle2"/>
    <dgm:cxn modelId="{6F6D4103-9A30-0441-A900-ABDD5C02EF9D}" type="presOf" srcId="{E1F7159E-28E9-4D1E-B749-5DB5E8658CD7}" destId="{56709A9B-AB86-6D44-95F1-0F8767091F78}" srcOrd="0" destOrd="0" presId="urn:microsoft.com/office/officeart/2005/8/layout/cycle2"/>
    <dgm:cxn modelId="{30BFCE91-531A-E34E-A3B3-153C87BA7FF1}" type="presOf" srcId="{A44783E1-4976-4E82-A7FE-DA4012D9592C}" destId="{1BD59DF5-0ED4-C14D-B6EF-A66595A2967E}" srcOrd="0" destOrd="0" presId="urn:microsoft.com/office/officeart/2005/8/layout/cycle2"/>
    <dgm:cxn modelId="{20981C4B-DE5C-E640-BCDE-4B150E68C1BA}" type="presOf" srcId="{527B6CF4-1E15-4F5E-9A63-704CC2885138}" destId="{CED48419-7736-0841-B3BC-C4E3E3AEB44C}" srcOrd="1" destOrd="0" presId="urn:microsoft.com/office/officeart/2005/8/layout/cycle2"/>
    <dgm:cxn modelId="{271047F6-831A-E144-9546-1B21C75A986D}" type="presOf" srcId="{13C83D7D-D784-48B0-A6B2-1306E9C7D48C}" destId="{18186AB0-7518-2540-8191-4259473DAD01}" srcOrd="1" destOrd="0" presId="urn:microsoft.com/office/officeart/2005/8/layout/cycle2"/>
    <dgm:cxn modelId="{C59BC688-29C7-46ED-9657-76701F65C010}" srcId="{7C6BD7DA-4FDF-459C-B1E4-F20B3F3A94DF}" destId="{67ED3445-75E9-49E5-934C-A425DB8951C6}" srcOrd="0" destOrd="0" parTransId="{1511BCD7-35A0-4F9A-922A-E91637F50BE2}" sibTransId="{527B6CF4-1E15-4F5E-9A63-704CC2885138}"/>
    <dgm:cxn modelId="{4CF776EA-F328-C449-9BD9-01421A8D9FE2}" type="presOf" srcId="{13C83D7D-D784-48B0-A6B2-1306E9C7D48C}" destId="{2848AE6C-C4CD-AA41-9A65-174C1E2AA654}" srcOrd="0" destOrd="0" presId="urn:microsoft.com/office/officeart/2005/8/layout/cycle2"/>
    <dgm:cxn modelId="{CDB8875C-13E9-490F-B26C-04034DF3527B}" srcId="{7C6BD7DA-4FDF-459C-B1E4-F20B3F3A94DF}" destId="{9C077A46-A8C7-4889-BCA3-E67663E317A8}" srcOrd="4" destOrd="0" parTransId="{D82C2C71-E287-42E5-8DEE-0F44B86E69DD}" sibTransId="{13C83D7D-D784-48B0-A6B2-1306E9C7D48C}"/>
    <dgm:cxn modelId="{52B8CBEB-6548-45FC-9C82-114082D5366C}" srcId="{7C6BD7DA-4FDF-459C-B1E4-F20B3F3A94DF}" destId="{A79A9982-4DB9-446E-80CB-10A7733DBB20}" srcOrd="1" destOrd="0" parTransId="{9DCB0192-9BA1-481B-952B-E62CE39E3274}" sibTransId="{0AC0964E-6120-4103-B261-E6D819354FD5}"/>
    <dgm:cxn modelId="{E2512F19-42CC-4A71-8259-194CE964C723}" srcId="{7C6BD7DA-4FDF-459C-B1E4-F20B3F3A94DF}" destId="{A44783E1-4976-4E82-A7FE-DA4012D9592C}" srcOrd="3" destOrd="0" parTransId="{FB321ABB-3639-4A97-9F9C-936A91A1899D}" sibTransId="{E1F7159E-28E9-4D1E-B749-5DB5E8658CD7}"/>
    <dgm:cxn modelId="{BB77B3F1-A6A9-2F40-AD0F-96C77536D8B8}" type="presParOf" srcId="{C3D12F8C-D7E7-CD43-AF03-D3F81316DFA6}" destId="{ACFA4EC4-67A6-784A-8BDC-BACD821CE9AB}" srcOrd="0" destOrd="0" presId="urn:microsoft.com/office/officeart/2005/8/layout/cycle2"/>
    <dgm:cxn modelId="{BA4D4F9C-AC8F-4540-9AD5-2454F4DFFCC8}" type="presParOf" srcId="{C3D12F8C-D7E7-CD43-AF03-D3F81316DFA6}" destId="{E072ED9F-F952-CB40-BE48-EABAF8FE0BC3}" srcOrd="1" destOrd="0" presId="urn:microsoft.com/office/officeart/2005/8/layout/cycle2"/>
    <dgm:cxn modelId="{F5D0CF5D-D9E4-A44A-BC1B-8BE94E2AC619}" type="presParOf" srcId="{E072ED9F-F952-CB40-BE48-EABAF8FE0BC3}" destId="{CED48419-7736-0841-B3BC-C4E3E3AEB44C}" srcOrd="0" destOrd="0" presId="urn:microsoft.com/office/officeart/2005/8/layout/cycle2"/>
    <dgm:cxn modelId="{AB5A16A8-6ED0-485B-8BD2-2616C0FFC8EA}" type="presParOf" srcId="{C3D12F8C-D7E7-CD43-AF03-D3F81316DFA6}" destId="{1A10A444-68F7-405B-8960-ABF40D756EB0}" srcOrd="2" destOrd="0" presId="urn:microsoft.com/office/officeart/2005/8/layout/cycle2"/>
    <dgm:cxn modelId="{A5CF7E15-998B-4634-BC7E-854B18425275}" type="presParOf" srcId="{C3D12F8C-D7E7-CD43-AF03-D3F81316DFA6}" destId="{952F90CB-4E8F-4820-8E27-4B1B6A892029}" srcOrd="3" destOrd="0" presId="urn:microsoft.com/office/officeart/2005/8/layout/cycle2"/>
    <dgm:cxn modelId="{2238052B-7EC6-4D1A-B717-4B7495AB73AA}" type="presParOf" srcId="{952F90CB-4E8F-4820-8E27-4B1B6A892029}" destId="{6A5D7E57-804D-4951-A26F-0A799FE2D49A}" srcOrd="0" destOrd="0" presId="urn:microsoft.com/office/officeart/2005/8/layout/cycle2"/>
    <dgm:cxn modelId="{D8A038D1-46DB-0944-A502-8F5BCE10531D}" type="presParOf" srcId="{C3D12F8C-D7E7-CD43-AF03-D3F81316DFA6}" destId="{6E8F4CE3-9D3E-1F49-8FE8-75CAF63F7410}" srcOrd="4" destOrd="0" presId="urn:microsoft.com/office/officeart/2005/8/layout/cycle2"/>
    <dgm:cxn modelId="{454498CC-C7F2-6D43-AC17-29D626214CCD}" type="presParOf" srcId="{C3D12F8C-D7E7-CD43-AF03-D3F81316DFA6}" destId="{97230A3A-35DC-7E4F-B59B-843BA6BEE0F3}" srcOrd="5" destOrd="0" presId="urn:microsoft.com/office/officeart/2005/8/layout/cycle2"/>
    <dgm:cxn modelId="{B67665C7-DEC8-8D40-A426-F866E0538891}" type="presParOf" srcId="{97230A3A-35DC-7E4F-B59B-843BA6BEE0F3}" destId="{FD39551A-2304-9749-9C1E-66F9FCE2AA66}" srcOrd="0" destOrd="0" presId="urn:microsoft.com/office/officeart/2005/8/layout/cycle2"/>
    <dgm:cxn modelId="{00358576-0C1D-0848-9439-D601F918175F}" type="presParOf" srcId="{C3D12F8C-D7E7-CD43-AF03-D3F81316DFA6}" destId="{1BD59DF5-0ED4-C14D-B6EF-A66595A2967E}" srcOrd="6" destOrd="0" presId="urn:microsoft.com/office/officeart/2005/8/layout/cycle2"/>
    <dgm:cxn modelId="{A1F9D66B-BB8A-4546-AD9A-30A6126E8615}" type="presParOf" srcId="{C3D12F8C-D7E7-CD43-AF03-D3F81316DFA6}" destId="{56709A9B-AB86-6D44-95F1-0F8767091F78}" srcOrd="7" destOrd="0" presId="urn:microsoft.com/office/officeart/2005/8/layout/cycle2"/>
    <dgm:cxn modelId="{ECCF171C-B48F-404B-BB24-FAEA674EC934}" type="presParOf" srcId="{56709A9B-AB86-6D44-95F1-0F8767091F78}" destId="{D2DFDB7E-F7D0-C845-9094-6B2535439B3F}" srcOrd="0" destOrd="0" presId="urn:microsoft.com/office/officeart/2005/8/layout/cycle2"/>
    <dgm:cxn modelId="{682A9D87-2D9F-8A47-96EB-060949872E2F}" type="presParOf" srcId="{C3D12F8C-D7E7-CD43-AF03-D3F81316DFA6}" destId="{6DDA2938-A655-EC4C-BC02-23347F2A97BA}" srcOrd="8" destOrd="0" presId="urn:microsoft.com/office/officeart/2005/8/layout/cycle2"/>
    <dgm:cxn modelId="{59DCDFC2-39D4-1E46-BA7B-866E2AFE53E3}" type="presParOf" srcId="{C3D12F8C-D7E7-CD43-AF03-D3F81316DFA6}" destId="{2848AE6C-C4CD-AA41-9A65-174C1E2AA654}" srcOrd="9" destOrd="0" presId="urn:microsoft.com/office/officeart/2005/8/layout/cycle2"/>
    <dgm:cxn modelId="{962A841C-7376-9549-8E7C-60AE05D7593A}" type="presParOf" srcId="{2848AE6C-C4CD-AA41-9A65-174C1E2AA654}" destId="{18186AB0-7518-2540-8191-4259473DAD0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152647-900C-421C-8F2B-8B88BF2C2DCD}" type="doc">
      <dgm:prSet loTypeId="urn:microsoft.com/office/officeart/2005/8/layout/radial5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E628815-710B-4570-BA71-EBEBA365E6C9}">
      <dgm:prSet phldrT="[Text]"/>
      <dgm:spPr/>
      <dgm:t>
        <a:bodyPr/>
        <a:lstStyle/>
        <a:p>
          <a:r>
            <a:rPr lang="en-US" dirty="0" smtClean="0"/>
            <a:t>CRIS</a:t>
          </a:r>
          <a:endParaRPr lang="en-US" dirty="0"/>
        </a:p>
      </dgm:t>
    </dgm:pt>
    <dgm:pt modelId="{EF3BDF59-82FA-4883-BB89-C5FB39D83BCA}" type="parTrans" cxnId="{84B2EBA5-E8D5-4406-ADBF-99E0123B32B3}">
      <dgm:prSet/>
      <dgm:spPr/>
      <dgm:t>
        <a:bodyPr/>
        <a:lstStyle/>
        <a:p>
          <a:endParaRPr lang="en-US"/>
        </a:p>
      </dgm:t>
    </dgm:pt>
    <dgm:pt modelId="{D077FC27-9A5C-4A50-93B9-A4E64C6A1BC9}" type="sibTrans" cxnId="{84B2EBA5-E8D5-4406-ADBF-99E0123B32B3}">
      <dgm:prSet/>
      <dgm:spPr/>
      <dgm:t>
        <a:bodyPr/>
        <a:lstStyle/>
        <a:p>
          <a:endParaRPr lang="en-US"/>
        </a:p>
      </dgm:t>
    </dgm:pt>
    <dgm:pt modelId="{31EFBF84-2510-484C-8E77-8F712BDBB3E6}">
      <dgm:prSet phldrT="[Text]" custT="1"/>
      <dgm:spPr/>
      <dgm:t>
        <a:bodyPr/>
        <a:lstStyle/>
        <a:p>
          <a:r>
            <a:rPr lang="ru-RU" sz="1800" dirty="0" smtClean="0"/>
            <a:t>Персоны</a:t>
          </a:r>
          <a:endParaRPr lang="en-US" sz="1800" dirty="0"/>
        </a:p>
      </dgm:t>
    </dgm:pt>
    <dgm:pt modelId="{85996A57-B423-4BD5-9D19-86448057989E}" type="parTrans" cxnId="{6745583E-BB7D-452C-8A2E-D7ED955B9A91}">
      <dgm:prSet/>
      <dgm:spPr/>
      <dgm:t>
        <a:bodyPr/>
        <a:lstStyle/>
        <a:p>
          <a:endParaRPr lang="en-US"/>
        </a:p>
      </dgm:t>
    </dgm:pt>
    <dgm:pt modelId="{17C91EDD-7A7A-4792-8538-0EEB8E2431F6}" type="sibTrans" cxnId="{6745583E-BB7D-452C-8A2E-D7ED955B9A91}">
      <dgm:prSet/>
      <dgm:spPr/>
      <dgm:t>
        <a:bodyPr/>
        <a:lstStyle/>
        <a:p>
          <a:endParaRPr lang="en-US"/>
        </a:p>
      </dgm:t>
    </dgm:pt>
    <dgm:pt modelId="{A15E3D75-A35F-4298-897E-07EA068A5CDA}">
      <dgm:prSet phldrT="[Text]" custT="1"/>
      <dgm:spPr/>
      <dgm:t>
        <a:bodyPr/>
        <a:lstStyle/>
        <a:p>
          <a:r>
            <a:rPr lang="ru-RU" sz="1200" dirty="0" smtClean="0"/>
            <a:t>Организации</a:t>
          </a:r>
          <a:endParaRPr lang="en-US" sz="1200" dirty="0"/>
        </a:p>
      </dgm:t>
    </dgm:pt>
    <dgm:pt modelId="{0268790E-1752-4B29-A48D-DE06A324FB80}" type="parTrans" cxnId="{65919CF6-44A6-453D-93D2-DD1C14E311CE}">
      <dgm:prSet/>
      <dgm:spPr/>
      <dgm:t>
        <a:bodyPr/>
        <a:lstStyle/>
        <a:p>
          <a:endParaRPr lang="en-US"/>
        </a:p>
      </dgm:t>
    </dgm:pt>
    <dgm:pt modelId="{99323F00-ECAA-4B68-8069-1889E14E01BB}" type="sibTrans" cxnId="{65919CF6-44A6-453D-93D2-DD1C14E311CE}">
      <dgm:prSet/>
      <dgm:spPr/>
      <dgm:t>
        <a:bodyPr/>
        <a:lstStyle/>
        <a:p>
          <a:endParaRPr lang="en-US"/>
        </a:p>
      </dgm:t>
    </dgm:pt>
    <dgm:pt modelId="{BC22C630-5E00-419C-8000-882D51FF616F}">
      <dgm:prSet phldrT="[Text]" custT="1"/>
      <dgm:spPr/>
      <dgm:t>
        <a:bodyPr/>
        <a:lstStyle/>
        <a:p>
          <a:r>
            <a:rPr lang="ru-RU" sz="1800" dirty="0" smtClean="0"/>
            <a:t>Проекты</a:t>
          </a:r>
          <a:endParaRPr lang="en-US" sz="1800" dirty="0"/>
        </a:p>
      </dgm:t>
    </dgm:pt>
    <dgm:pt modelId="{E509A1E9-8850-4CEC-B834-2FBD1423311A}" type="parTrans" cxnId="{75A57E9F-5609-408D-84B1-19E64BD637E1}">
      <dgm:prSet/>
      <dgm:spPr/>
      <dgm:t>
        <a:bodyPr/>
        <a:lstStyle/>
        <a:p>
          <a:endParaRPr lang="en-US"/>
        </a:p>
      </dgm:t>
    </dgm:pt>
    <dgm:pt modelId="{59D53A56-D005-411D-A4C4-CC01CC1D1347}" type="sibTrans" cxnId="{75A57E9F-5609-408D-84B1-19E64BD637E1}">
      <dgm:prSet/>
      <dgm:spPr/>
      <dgm:t>
        <a:bodyPr/>
        <a:lstStyle/>
        <a:p>
          <a:endParaRPr lang="en-US"/>
        </a:p>
      </dgm:t>
    </dgm:pt>
    <dgm:pt modelId="{958DCB7E-8973-45AC-AD3A-43B0EBA1D6D1}">
      <dgm:prSet phldrT="[Text]" custT="1"/>
      <dgm:spPr/>
      <dgm:t>
        <a:bodyPr/>
        <a:lstStyle/>
        <a:p>
          <a:r>
            <a:rPr lang="ru-RU" sz="1200" dirty="0" smtClean="0"/>
            <a:t>Публикации</a:t>
          </a:r>
          <a:endParaRPr lang="en-US" sz="1200" dirty="0"/>
        </a:p>
      </dgm:t>
    </dgm:pt>
    <dgm:pt modelId="{C726BA15-833D-45F4-B424-5D8E13824BD0}" type="parTrans" cxnId="{BD505DE9-B63F-4B76-A6CE-461D96B4EAFE}">
      <dgm:prSet/>
      <dgm:spPr/>
      <dgm:t>
        <a:bodyPr/>
        <a:lstStyle/>
        <a:p>
          <a:endParaRPr lang="en-US"/>
        </a:p>
      </dgm:t>
    </dgm:pt>
    <dgm:pt modelId="{9F0BDADA-627B-4B2A-BDD8-BAD4D24811CF}" type="sibTrans" cxnId="{BD505DE9-B63F-4B76-A6CE-461D96B4EAFE}">
      <dgm:prSet/>
      <dgm:spPr/>
      <dgm:t>
        <a:bodyPr/>
        <a:lstStyle/>
        <a:p>
          <a:endParaRPr lang="en-US"/>
        </a:p>
      </dgm:t>
    </dgm:pt>
    <dgm:pt modelId="{D764E85F-FAEE-4493-B0A3-B6CD4C9FFC04}">
      <dgm:prSet phldrT="[Text]" custT="1"/>
      <dgm:spPr/>
      <dgm:t>
        <a:bodyPr/>
        <a:lstStyle/>
        <a:p>
          <a:r>
            <a:rPr lang="ru-RU" sz="1800" dirty="0" smtClean="0"/>
            <a:t>Патенты</a:t>
          </a:r>
          <a:endParaRPr lang="en-US" sz="1800" dirty="0"/>
        </a:p>
      </dgm:t>
    </dgm:pt>
    <dgm:pt modelId="{22002D93-E355-476A-9D62-4DB298CB4EDD}" type="parTrans" cxnId="{A26DAF5B-C00D-4E4E-AD3F-68D6AC8D9D74}">
      <dgm:prSet/>
      <dgm:spPr/>
      <dgm:t>
        <a:bodyPr/>
        <a:lstStyle/>
        <a:p>
          <a:endParaRPr lang="en-US"/>
        </a:p>
      </dgm:t>
    </dgm:pt>
    <dgm:pt modelId="{C2DEC350-43EF-449B-9273-D5EBB60DB575}" type="sibTrans" cxnId="{A26DAF5B-C00D-4E4E-AD3F-68D6AC8D9D74}">
      <dgm:prSet/>
      <dgm:spPr/>
      <dgm:t>
        <a:bodyPr/>
        <a:lstStyle/>
        <a:p>
          <a:endParaRPr lang="en-US"/>
        </a:p>
      </dgm:t>
    </dgm:pt>
    <dgm:pt modelId="{0144E601-F44E-4BFC-A603-4E74AF4D3CB3}">
      <dgm:prSet phldrT="[Text]" custT="1"/>
      <dgm:spPr/>
      <dgm:t>
        <a:bodyPr/>
        <a:lstStyle/>
        <a:p>
          <a:r>
            <a:rPr lang="ru-RU" sz="1400" dirty="0" smtClean="0"/>
            <a:t>Результаты</a:t>
          </a:r>
          <a:endParaRPr lang="en-US" sz="1400" dirty="0"/>
        </a:p>
      </dgm:t>
    </dgm:pt>
    <dgm:pt modelId="{60F067D3-00CB-4F81-8832-0938BB93DCE4}" type="parTrans" cxnId="{E9AA7DB0-C64F-46A5-BD3B-B7ADF3915BF5}">
      <dgm:prSet/>
      <dgm:spPr/>
      <dgm:t>
        <a:bodyPr/>
        <a:lstStyle/>
        <a:p>
          <a:endParaRPr lang="en-US"/>
        </a:p>
      </dgm:t>
    </dgm:pt>
    <dgm:pt modelId="{B9DD2752-6C99-4F0D-94D7-4DDEB62AA370}" type="sibTrans" cxnId="{E9AA7DB0-C64F-46A5-BD3B-B7ADF3915BF5}">
      <dgm:prSet/>
      <dgm:spPr/>
      <dgm:t>
        <a:bodyPr/>
        <a:lstStyle/>
        <a:p>
          <a:endParaRPr lang="en-US"/>
        </a:p>
      </dgm:t>
    </dgm:pt>
    <dgm:pt modelId="{FE99FEE6-97BB-4E9B-A0D5-F11B6C01AA1F}" type="pres">
      <dgm:prSet presAssocID="{35152647-900C-421C-8F2B-8B88BF2C2DC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50F4E6-9D95-428F-8E18-C1090938CFBB}" type="pres">
      <dgm:prSet presAssocID="{BE628815-710B-4570-BA71-EBEBA365E6C9}" presName="centerShape" presStyleLbl="node0" presStyleIdx="0" presStyleCnt="1"/>
      <dgm:spPr/>
      <dgm:t>
        <a:bodyPr/>
        <a:lstStyle/>
        <a:p>
          <a:endParaRPr lang="en-US"/>
        </a:p>
      </dgm:t>
    </dgm:pt>
    <dgm:pt modelId="{4F334AAB-4C32-4CE8-BD1A-B63ACE300250}" type="pres">
      <dgm:prSet presAssocID="{85996A57-B423-4BD5-9D19-86448057989E}" presName="parTrans" presStyleLbl="sibTrans2D1" presStyleIdx="0" presStyleCnt="6"/>
      <dgm:spPr/>
      <dgm:t>
        <a:bodyPr/>
        <a:lstStyle/>
        <a:p>
          <a:endParaRPr lang="en-US"/>
        </a:p>
      </dgm:t>
    </dgm:pt>
    <dgm:pt modelId="{B53F5805-EA4F-4E7C-A105-7964B0C0AF69}" type="pres">
      <dgm:prSet presAssocID="{85996A57-B423-4BD5-9D19-86448057989E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20AD56A6-E9AE-4DB4-A979-1397A37D2A94}" type="pres">
      <dgm:prSet presAssocID="{31EFBF84-2510-484C-8E77-8F712BDBB3E6}" presName="node" presStyleLbl="node1" presStyleIdx="0" presStyleCnt="6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7982FD-F07E-45C7-A002-C1A7039BAC23}" type="pres">
      <dgm:prSet presAssocID="{0268790E-1752-4B29-A48D-DE06A324FB80}" presName="parTrans" presStyleLbl="sibTrans2D1" presStyleIdx="1" presStyleCnt="6"/>
      <dgm:spPr/>
      <dgm:t>
        <a:bodyPr/>
        <a:lstStyle/>
        <a:p>
          <a:endParaRPr lang="en-US"/>
        </a:p>
      </dgm:t>
    </dgm:pt>
    <dgm:pt modelId="{43D32B03-E2DE-4998-82E4-C83C0EEE8482}" type="pres">
      <dgm:prSet presAssocID="{0268790E-1752-4B29-A48D-DE06A324FB80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25ACB99E-E978-4CEF-A2A6-FDF239D9FA0E}" type="pres">
      <dgm:prSet presAssocID="{A15E3D75-A35F-4298-897E-07EA068A5CDA}" presName="node" presStyleLbl="node1" presStyleIdx="1" presStyleCnt="6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245828-CD8E-4268-BCE2-97A1E2C5D873}" type="pres">
      <dgm:prSet presAssocID="{E509A1E9-8850-4CEC-B834-2FBD1423311A}" presName="parTrans" presStyleLbl="sibTrans2D1" presStyleIdx="2" presStyleCnt="6"/>
      <dgm:spPr/>
      <dgm:t>
        <a:bodyPr/>
        <a:lstStyle/>
        <a:p>
          <a:endParaRPr lang="en-US"/>
        </a:p>
      </dgm:t>
    </dgm:pt>
    <dgm:pt modelId="{F646EB05-FA8A-4A6B-8E39-38C7FA75C93A}" type="pres">
      <dgm:prSet presAssocID="{E509A1E9-8850-4CEC-B834-2FBD1423311A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09B9C92E-C708-4024-994C-356F029F1250}" type="pres">
      <dgm:prSet presAssocID="{BC22C630-5E00-419C-8000-882D51FF616F}" presName="node" presStyleLbl="node1" presStyleIdx="2" presStyleCnt="6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B4060-ECB4-4DC6-A0AE-CEB4F9CE041B}" type="pres">
      <dgm:prSet presAssocID="{C726BA15-833D-45F4-B424-5D8E13824BD0}" presName="parTrans" presStyleLbl="sibTrans2D1" presStyleIdx="3" presStyleCnt="6"/>
      <dgm:spPr/>
      <dgm:t>
        <a:bodyPr/>
        <a:lstStyle/>
        <a:p>
          <a:endParaRPr lang="en-US"/>
        </a:p>
      </dgm:t>
    </dgm:pt>
    <dgm:pt modelId="{699C48F9-B756-4891-A8C6-94FCBE5F1A3B}" type="pres">
      <dgm:prSet presAssocID="{C726BA15-833D-45F4-B424-5D8E13824BD0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4D2DDEF9-616D-475E-9139-F81857EB4946}" type="pres">
      <dgm:prSet presAssocID="{958DCB7E-8973-45AC-AD3A-43B0EBA1D6D1}" presName="node" presStyleLbl="node1" presStyleIdx="3" presStyleCnt="6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F20E89-ECAE-454A-B88E-4E182D040B8B}" type="pres">
      <dgm:prSet presAssocID="{22002D93-E355-476A-9D62-4DB298CB4EDD}" presName="parTrans" presStyleLbl="sibTrans2D1" presStyleIdx="4" presStyleCnt="6"/>
      <dgm:spPr/>
      <dgm:t>
        <a:bodyPr/>
        <a:lstStyle/>
        <a:p>
          <a:endParaRPr lang="en-US"/>
        </a:p>
      </dgm:t>
    </dgm:pt>
    <dgm:pt modelId="{6480DADA-C25B-4BCD-A0BC-7D312B0B6D85}" type="pres">
      <dgm:prSet presAssocID="{22002D93-E355-476A-9D62-4DB298CB4EDD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600911E2-39EB-479B-88DD-6213205D274D}" type="pres">
      <dgm:prSet presAssocID="{D764E85F-FAEE-4493-B0A3-B6CD4C9FFC04}" presName="node" presStyleLbl="node1" presStyleIdx="4" presStyleCnt="6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F9E8FF-9B84-458F-A0D2-23C728408A80}" type="pres">
      <dgm:prSet presAssocID="{60F067D3-00CB-4F81-8832-0938BB93DCE4}" presName="parTrans" presStyleLbl="sibTrans2D1" presStyleIdx="5" presStyleCnt="6"/>
      <dgm:spPr/>
      <dgm:t>
        <a:bodyPr/>
        <a:lstStyle/>
        <a:p>
          <a:endParaRPr lang="en-US"/>
        </a:p>
      </dgm:t>
    </dgm:pt>
    <dgm:pt modelId="{E4A08B0A-034B-4F22-9066-5AE414586F03}" type="pres">
      <dgm:prSet presAssocID="{60F067D3-00CB-4F81-8832-0938BB93DCE4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F53632E0-8082-4442-BBE4-B71E460FB9F5}" type="pres">
      <dgm:prSet presAssocID="{0144E601-F44E-4BFC-A603-4E74AF4D3CB3}" presName="node" presStyleLbl="node1" presStyleIdx="5" presStyleCnt="6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45583E-BB7D-452C-8A2E-D7ED955B9A91}" srcId="{BE628815-710B-4570-BA71-EBEBA365E6C9}" destId="{31EFBF84-2510-484C-8E77-8F712BDBB3E6}" srcOrd="0" destOrd="0" parTransId="{85996A57-B423-4BD5-9D19-86448057989E}" sibTransId="{17C91EDD-7A7A-4792-8538-0EEB8E2431F6}"/>
    <dgm:cxn modelId="{A64675BF-263C-465A-AC85-60E4B175B9B6}" type="presOf" srcId="{BC22C630-5E00-419C-8000-882D51FF616F}" destId="{09B9C92E-C708-4024-994C-356F029F1250}" srcOrd="0" destOrd="0" presId="urn:microsoft.com/office/officeart/2005/8/layout/radial5"/>
    <dgm:cxn modelId="{0889B76D-1189-40BB-856D-61235BDE1E20}" type="presOf" srcId="{C726BA15-833D-45F4-B424-5D8E13824BD0}" destId="{2DCB4060-ECB4-4DC6-A0AE-CEB4F9CE041B}" srcOrd="0" destOrd="0" presId="urn:microsoft.com/office/officeart/2005/8/layout/radial5"/>
    <dgm:cxn modelId="{FCA1D056-8279-48AE-82B5-31180A16013B}" type="presOf" srcId="{22002D93-E355-476A-9D62-4DB298CB4EDD}" destId="{B5F20E89-ECAE-454A-B88E-4E182D040B8B}" srcOrd="0" destOrd="0" presId="urn:microsoft.com/office/officeart/2005/8/layout/radial5"/>
    <dgm:cxn modelId="{3F2369FC-7740-4E36-8C29-04784D9FCC3B}" type="presOf" srcId="{0144E601-F44E-4BFC-A603-4E74AF4D3CB3}" destId="{F53632E0-8082-4442-BBE4-B71E460FB9F5}" srcOrd="0" destOrd="0" presId="urn:microsoft.com/office/officeart/2005/8/layout/radial5"/>
    <dgm:cxn modelId="{A9B7496E-5E92-4ADD-BDA1-AA9CB3123F34}" type="presOf" srcId="{D764E85F-FAEE-4493-B0A3-B6CD4C9FFC04}" destId="{600911E2-39EB-479B-88DD-6213205D274D}" srcOrd="0" destOrd="0" presId="urn:microsoft.com/office/officeart/2005/8/layout/radial5"/>
    <dgm:cxn modelId="{6F8713C3-F6D6-4FBB-83B9-4E89115EA08C}" type="presOf" srcId="{60F067D3-00CB-4F81-8832-0938BB93DCE4}" destId="{E4A08B0A-034B-4F22-9066-5AE414586F03}" srcOrd="1" destOrd="0" presId="urn:microsoft.com/office/officeart/2005/8/layout/radial5"/>
    <dgm:cxn modelId="{65919CF6-44A6-453D-93D2-DD1C14E311CE}" srcId="{BE628815-710B-4570-BA71-EBEBA365E6C9}" destId="{A15E3D75-A35F-4298-897E-07EA068A5CDA}" srcOrd="1" destOrd="0" parTransId="{0268790E-1752-4B29-A48D-DE06A324FB80}" sibTransId="{99323F00-ECAA-4B68-8069-1889E14E01BB}"/>
    <dgm:cxn modelId="{7B6BCBBB-B071-4AF2-B1D6-3352BD9FFACA}" type="presOf" srcId="{0268790E-1752-4B29-A48D-DE06A324FB80}" destId="{43D32B03-E2DE-4998-82E4-C83C0EEE8482}" srcOrd="1" destOrd="0" presId="urn:microsoft.com/office/officeart/2005/8/layout/radial5"/>
    <dgm:cxn modelId="{FA9853F6-0D5F-40B3-9BE6-4554372D8241}" type="presOf" srcId="{31EFBF84-2510-484C-8E77-8F712BDBB3E6}" destId="{20AD56A6-E9AE-4DB4-A979-1397A37D2A94}" srcOrd="0" destOrd="0" presId="urn:microsoft.com/office/officeart/2005/8/layout/radial5"/>
    <dgm:cxn modelId="{BD505DE9-B63F-4B76-A6CE-461D96B4EAFE}" srcId="{BE628815-710B-4570-BA71-EBEBA365E6C9}" destId="{958DCB7E-8973-45AC-AD3A-43B0EBA1D6D1}" srcOrd="3" destOrd="0" parTransId="{C726BA15-833D-45F4-B424-5D8E13824BD0}" sibTransId="{9F0BDADA-627B-4B2A-BDD8-BAD4D24811CF}"/>
    <dgm:cxn modelId="{93936397-4112-464F-A422-F3D679FBCCDD}" type="presOf" srcId="{E509A1E9-8850-4CEC-B834-2FBD1423311A}" destId="{1B245828-CD8E-4268-BCE2-97A1E2C5D873}" srcOrd="0" destOrd="0" presId="urn:microsoft.com/office/officeart/2005/8/layout/radial5"/>
    <dgm:cxn modelId="{52B29FBA-874F-4680-8B17-B37BA04539AE}" type="presOf" srcId="{60F067D3-00CB-4F81-8832-0938BB93DCE4}" destId="{AAF9E8FF-9B84-458F-A0D2-23C728408A80}" srcOrd="0" destOrd="0" presId="urn:microsoft.com/office/officeart/2005/8/layout/radial5"/>
    <dgm:cxn modelId="{3F17BA90-B0AA-4253-8ECE-59805DDBA99D}" type="presOf" srcId="{C726BA15-833D-45F4-B424-5D8E13824BD0}" destId="{699C48F9-B756-4891-A8C6-94FCBE5F1A3B}" srcOrd="1" destOrd="0" presId="urn:microsoft.com/office/officeart/2005/8/layout/radial5"/>
    <dgm:cxn modelId="{3537405E-6E30-4485-8B9E-CFEC6441092E}" type="presOf" srcId="{85996A57-B423-4BD5-9D19-86448057989E}" destId="{B53F5805-EA4F-4E7C-A105-7964B0C0AF69}" srcOrd="1" destOrd="0" presId="urn:microsoft.com/office/officeart/2005/8/layout/radial5"/>
    <dgm:cxn modelId="{0D38DCEF-72B3-4F2F-AFCE-1EE63E483ED3}" type="presOf" srcId="{35152647-900C-421C-8F2B-8B88BF2C2DCD}" destId="{FE99FEE6-97BB-4E9B-A0D5-F11B6C01AA1F}" srcOrd="0" destOrd="0" presId="urn:microsoft.com/office/officeart/2005/8/layout/radial5"/>
    <dgm:cxn modelId="{432FC918-3623-48AF-B1A0-D1B3A0550D96}" type="presOf" srcId="{85996A57-B423-4BD5-9D19-86448057989E}" destId="{4F334AAB-4C32-4CE8-BD1A-B63ACE300250}" srcOrd="0" destOrd="0" presId="urn:microsoft.com/office/officeart/2005/8/layout/radial5"/>
    <dgm:cxn modelId="{75A57E9F-5609-408D-84B1-19E64BD637E1}" srcId="{BE628815-710B-4570-BA71-EBEBA365E6C9}" destId="{BC22C630-5E00-419C-8000-882D51FF616F}" srcOrd="2" destOrd="0" parTransId="{E509A1E9-8850-4CEC-B834-2FBD1423311A}" sibTransId="{59D53A56-D005-411D-A4C4-CC01CC1D1347}"/>
    <dgm:cxn modelId="{FC0EB223-6AAE-4D98-BE90-03396D922A30}" type="presOf" srcId="{22002D93-E355-476A-9D62-4DB298CB4EDD}" destId="{6480DADA-C25B-4BCD-A0BC-7D312B0B6D85}" srcOrd="1" destOrd="0" presId="urn:microsoft.com/office/officeart/2005/8/layout/radial5"/>
    <dgm:cxn modelId="{84B2EBA5-E8D5-4406-ADBF-99E0123B32B3}" srcId="{35152647-900C-421C-8F2B-8B88BF2C2DCD}" destId="{BE628815-710B-4570-BA71-EBEBA365E6C9}" srcOrd="0" destOrd="0" parTransId="{EF3BDF59-82FA-4883-BB89-C5FB39D83BCA}" sibTransId="{D077FC27-9A5C-4A50-93B9-A4E64C6A1BC9}"/>
    <dgm:cxn modelId="{A26DAF5B-C00D-4E4E-AD3F-68D6AC8D9D74}" srcId="{BE628815-710B-4570-BA71-EBEBA365E6C9}" destId="{D764E85F-FAEE-4493-B0A3-B6CD4C9FFC04}" srcOrd="4" destOrd="0" parTransId="{22002D93-E355-476A-9D62-4DB298CB4EDD}" sibTransId="{C2DEC350-43EF-449B-9273-D5EBB60DB575}"/>
    <dgm:cxn modelId="{9E6C365D-FD61-48FD-9F15-07BA974E00C3}" type="presOf" srcId="{BE628815-710B-4570-BA71-EBEBA365E6C9}" destId="{CC50F4E6-9D95-428F-8E18-C1090938CFBB}" srcOrd="0" destOrd="0" presId="urn:microsoft.com/office/officeart/2005/8/layout/radial5"/>
    <dgm:cxn modelId="{30A3FB4F-D1C0-4AF1-9C50-15059B60F51F}" type="presOf" srcId="{958DCB7E-8973-45AC-AD3A-43B0EBA1D6D1}" destId="{4D2DDEF9-616D-475E-9139-F81857EB4946}" srcOrd="0" destOrd="0" presId="urn:microsoft.com/office/officeart/2005/8/layout/radial5"/>
    <dgm:cxn modelId="{D4DFE2E9-43CF-41F7-B2CA-22CEADEC989D}" type="presOf" srcId="{E509A1E9-8850-4CEC-B834-2FBD1423311A}" destId="{F646EB05-FA8A-4A6B-8E39-38C7FA75C93A}" srcOrd="1" destOrd="0" presId="urn:microsoft.com/office/officeart/2005/8/layout/radial5"/>
    <dgm:cxn modelId="{E9AA7DB0-C64F-46A5-BD3B-B7ADF3915BF5}" srcId="{BE628815-710B-4570-BA71-EBEBA365E6C9}" destId="{0144E601-F44E-4BFC-A603-4E74AF4D3CB3}" srcOrd="5" destOrd="0" parTransId="{60F067D3-00CB-4F81-8832-0938BB93DCE4}" sibTransId="{B9DD2752-6C99-4F0D-94D7-4DDEB62AA370}"/>
    <dgm:cxn modelId="{6618FB4E-BC39-4E62-B1D3-D32FC122889D}" type="presOf" srcId="{0268790E-1752-4B29-A48D-DE06A324FB80}" destId="{587982FD-F07E-45C7-A002-C1A7039BAC23}" srcOrd="0" destOrd="0" presId="urn:microsoft.com/office/officeart/2005/8/layout/radial5"/>
    <dgm:cxn modelId="{1B8D4C0C-C87D-4108-BDCA-F970BDC9D540}" type="presOf" srcId="{A15E3D75-A35F-4298-897E-07EA068A5CDA}" destId="{25ACB99E-E978-4CEF-A2A6-FDF239D9FA0E}" srcOrd="0" destOrd="0" presId="urn:microsoft.com/office/officeart/2005/8/layout/radial5"/>
    <dgm:cxn modelId="{13C98423-ECF4-4B71-9AA2-A8A8CBDBAB00}" type="presParOf" srcId="{FE99FEE6-97BB-4E9B-A0D5-F11B6C01AA1F}" destId="{CC50F4E6-9D95-428F-8E18-C1090938CFBB}" srcOrd="0" destOrd="0" presId="urn:microsoft.com/office/officeart/2005/8/layout/radial5"/>
    <dgm:cxn modelId="{3E5D9D99-26A7-4585-A9AF-ED37C0069CBA}" type="presParOf" srcId="{FE99FEE6-97BB-4E9B-A0D5-F11B6C01AA1F}" destId="{4F334AAB-4C32-4CE8-BD1A-B63ACE300250}" srcOrd="1" destOrd="0" presId="urn:microsoft.com/office/officeart/2005/8/layout/radial5"/>
    <dgm:cxn modelId="{F8AEC225-85FC-4085-AC56-1424F72DF7A4}" type="presParOf" srcId="{4F334AAB-4C32-4CE8-BD1A-B63ACE300250}" destId="{B53F5805-EA4F-4E7C-A105-7964B0C0AF69}" srcOrd="0" destOrd="0" presId="urn:microsoft.com/office/officeart/2005/8/layout/radial5"/>
    <dgm:cxn modelId="{CCAE3270-D2F6-4F39-8707-1C249CF54474}" type="presParOf" srcId="{FE99FEE6-97BB-4E9B-A0D5-F11B6C01AA1F}" destId="{20AD56A6-E9AE-4DB4-A979-1397A37D2A94}" srcOrd="2" destOrd="0" presId="urn:microsoft.com/office/officeart/2005/8/layout/radial5"/>
    <dgm:cxn modelId="{34DBBA76-60A3-4FA9-B20A-BA0135823CC3}" type="presParOf" srcId="{FE99FEE6-97BB-4E9B-A0D5-F11B6C01AA1F}" destId="{587982FD-F07E-45C7-A002-C1A7039BAC23}" srcOrd="3" destOrd="0" presId="urn:microsoft.com/office/officeart/2005/8/layout/radial5"/>
    <dgm:cxn modelId="{A42FAF26-3BDF-40AE-987A-7E294A9270B6}" type="presParOf" srcId="{587982FD-F07E-45C7-A002-C1A7039BAC23}" destId="{43D32B03-E2DE-4998-82E4-C83C0EEE8482}" srcOrd="0" destOrd="0" presId="urn:microsoft.com/office/officeart/2005/8/layout/radial5"/>
    <dgm:cxn modelId="{2BD3D0D5-2822-446B-AF0B-B5DAFE0866AD}" type="presParOf" srcId="{FE99FEE6-97BB-4E9B-A0D5-F11B6C01AA1F}" destId="{25ACB99E-E978-4CEF-A2A6-FDF239D9FA0E}" srcOrd="4" destOrd="0" presId="urn:microsoft.com/office/officeart/2005/8/layout/radial5"/>
    <dgm:cxn modelId="{3881BC2C-3CBB-4995-9D46-E1FF4E538639}" type="presParOf" srcId="{FE99FEE6-97BB-4E9B-A0D5-F11B6C01AA1F}" destId="{1B245828-CD8E-4268-BCE2-97A1E2C5D873}" srcOrd="5" destOrd="0" presId="urn:microsoft.com/office/officeart/2005/8/layout/radial5"/>
    <dgm:cxn modelId="{51628AFC-8D42-4E47-A326-53AC01783DB4}" type="presParOf" srcId="{1B245828-CD8E-4268-BCE2-97A1E2C5D873}" destId="{F646EB05-FA8A-4A6B-8E39-38C7FA75C93A}" srcOrd="0" destOrd="0" presId="urn:microsoft.com/office/officeart/2005/8/layout/radial5"/>
    <dgm:cxn modelId="{CA8D22CF-4897-4158-808D-0A774CEB296D}" type="presParOf" srcId="{FE99FEE6-97BB-4E9B-A0D5-F11B6C01AA1F}" destId="{09B9C92E-C708-4024-994C-356F029F1250}" srcOrd="6" destOrd="0" presId="urn:microsoft.com/office/officeart/2005/8/layout/radial5"/>
    <dgm:cxn modelId="{022C8116-D9F1-4004-92E9-FB1FFB15FCAA}" type="presParOf" srcId="{FE99FEE6-97BB-4E9B-A0D5-F11B6C01AA1F}" destId="{2DCB4060-ECB4-4DC6-A0AE-CEB4F9CE041B}" srcOrd="7" destOrd="0" presId="urn:microsoft.com/office/officeart/2005/8/layout/radial5"/>
    <dgm:cxn modelId="{BA9B88CF-B79E-4B44-87E3-7200776DAA63}" type="presParOf" srcId="{2DCB4060-ECB4-4DC6-A0AE-CEB4F9CE041B}" destId="{699C48F9-B756-4891-A8C6-94FCBE5F1A3B}" srcOrd="0" destOrd="0" presId="urn:microsoft.com/office/officeart/2005/8/layout/radial5"/>
    <dgm:cxn modelId="{B485AAF8-CCBB-418E-9178-B74F22CC214F}" type="presParOf" srcId="{FE99FEE6-97BB-4E9B-A0D5-F11B6C01AA1F}" destId="{4D2DDEF9-616D-475E-9139-F81857EB4946}" srcOrd="8" destOrd="0" presId="urn:microsoft.com/office/officeart/2005/8/layout/radial5"/>
    <dgm:cxn modelId="{89D924F8-CFBB-4622-80B2-39DB44065BA9}" type="presParOf" srcId="{FE99FEE6-97BB-4E9B-A0D5-F11B6C01AA1F}" destId="{B5F20E89-ECAE-454A-B88E-4E182D040B8B}" srcOrd="9" destOrd="0" presId="urn:microsoft.com/office/officeart/2005/8/layout/radial5"/>
    <dgm:cxn modelId="{BF11E739-D3B6-457F-A46D-E4E3CA1B295D}" type="presParOf" srcId="{B5F20E89-ECAE-454A-B88E-4E182D040B8B}" destId="{6480DADA-C25B-4BCD-A0BC-7D312B0B6D85}" srcOrd="0" destOrd="0" presId="urn:microsoft.com/office/officeart/2005/8/layout/radial5"/>
    <dgm:cxn modelId="{7FDEF604-500C-4F11-8F6D-296CDE7DA370}" type="presParOf" srcId="{FE99FEE6-97BB-4E9B-A0D5-F11B6C01AA1F}" destId="{600911E2-39EB-479B-88DD-6213205D274D}" srcOrd="10" destOrd="0" presId="urn:microsoft.com/office/officeart/2005/8/layout/radial5"/>
    <dgm:cxn modelId="{5E1BC8FE-33BF-4E84-81A6-6A5DA37390CF}" type="presParOf" srcId="{FE99FEE6-97BB-4E9B-A0D5-F11B6C01AA1F}" destId="{AAF9E8FF-9B84-458F-A0D2-23C728408A80}" srcOrd="11" destOrd="0" presId="urn:microsoft.com/office/officeart/2005/8/layout/radial5"/>
    <dgm:cxn modelId="{59266132-6B36-44A5-AF3E-882B18766D86}" type="presParOf" srcId="{AAF9E8FF-9B84-458F-A0D2-23C728408A80}" destId="{E4A08B0A-034B-4F22-9066-5AE414586F03}" srcOrd="0" destOrd="0" presId="urn:microsoft.com/office/officeart/2005/8/layout/radial5"/>
    <dgm:cxn modelId="{92CCBC9E-E6FA-4DB1-9881-CC6B2C706552}" type="presParOf" srcId="{FE99FEE6-97BB-4E9B-A0D5-F11B6C01AA1F}" destId="{F53632E0-8082-4442-BBE4-B71E460FB9F5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0686F-16D3-47CC-BDE6-E9064A1FE6BA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2D1C4-3BCE-43FB-B719-43AF2DEEB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904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81857A-FD43-4EEE-AEC0-9D1C3A15804C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44171-A9E7-493C-B6DB-550AB2F2C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4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начинается с некоего вдохновения – решения начать заниматься наукой, новостью о новом открытии или появлении новой технологии, запроса со стороны общества или бизнеса. Далее наступает фаза планирования исследования, во время которой формулируется задача, подробно изучается существующий контекст (близкие работы, условия эксперимента и методы исследования), подыскивается подходящий источник финансирования. Затем идет собственно этап выполнения исследования, который заканчивается опубликованием его результатов и их оценкой в широком смысле этого слова: научным сообществом (цитирования), обществом (публикации в СМИ), бизнесом (коммерциализация). И основной вызов для ученых состоит в том, чтобы на каждом из этих этапов минимизировать их участие во второстепенных процессах, а вызов для библиотек в том, чтобы создать для этого подходящую среду.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46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29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92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69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50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61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44171-A9E7-493C-B6DB-550AB2F2C62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63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751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6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016" y="331984"/>
            <a:ext cx="10205484" cy="1039905"/>
          </a:xfrm>
        </p:spPr>
        <p:txBody>
          <a:bodyPr>
            <a:normAutofit/>
          </a:bodyPr>
          <a:lstStyle>
            <a:lvl1pPr>
              <a:defRPr sz="3600" b="1" i="0" baseline="0">
                <a:solidFill>
                  <a:srgbClr val="D75F9F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3552" y="1592826"/>
            <a:ext cx="8700247" cy="4736257"/>
          </a:xfrm>
        </p:spPr>
        <p:txBody>
          <a:bodyPr/>
          <a:lstStyle>
            <a:lvl1pPr>
              <a:defRPr baseline="0">
                <a:solidFill>
                  <a:srgbClr val="13508E"/>
                </a:solidFill>
              </a:defRPr>
            </a:lvl1pPr>
            <a:lvl2pPr>
              <a:defRPr baseline="0">
                <a:solidFill>
                  <a:srgbClr val="13508E"/>
                </a:solidFill>
              </a:defRPr>
            </a:lvl2pPr>
            <a:lvl3pPr>
              <a:defRPr baseline="0">
                <a:solidFill>
                  <a:srgbClr val="13508E"/>
                </a:solidFill>
              </a:defRPr>
            </a:lvl3pPr>
            <a:lvl4pPr>
              <a:defRPr baseline="0">
                <a:solidFill>
                  <a:srgbClr val="13508E"/>
                </a:solidFill>
              </a:defRPr>
            </a:lvl4pPr>
            <a:lvl5pPr>
              <a:defRPr baseline="0">
                <a:solidFill>
                  <a:srgbClr val="13508E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044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2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98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913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66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172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272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37490-BA07-9F4F-9FCB-2AE7D9263901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54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5274" y="1011237"/>
            <a:ext cx="10088526" cy="817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53552" y="2126511"/>
            <a:ext cx="8700247" cy="4050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72845-29F7-714E-8581-E6BC4453E209}" type="slidenum">
              <a:rPr lang="ru-RU" smtClean="0"/>
              <a:t>‹#›</a:t>
            </a:fld>
            <a:endParaRPr lang="ru-RU"/>
          </a:p>
        </p:txBody>
      </p:sp>
      <p:sp>
        <p:nvSpPr>
          <p:cNvPr id="5" name="Oval 4"/>
          <p:cNvSpPr/>
          <p:nvPr userDrawn="1"/>
        </p:nvSpPr>
        <p:spPr>
          <a:xfrm>
            <a:off x="-103654" y="134801"/>
            <a:ext cx="194959" cy="175578"/>
          </a:xfrm>
          <a:prstGeom prst="ellipse">
            <a:avLst/>
          </a:prstGeom>
          <a:solidFill>
            <a:srgbClr val="BED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 userDrawn="1"/>
        </p:nvSpPr>
        <p:spPr>
          <a:xfrm>
            <a:off x="215565" y="134801"/>
            <a:ext cx="194959" cy="175578"/>
          </a:xfrm>
          <a:prstGeom prst="ellipse">
            <a:avLst/>
          </a:prstGeom>
          <a:solidFill>
            <a:srgbClr val="85B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 userDrawn="1"/>
        </p:nvSpPr>
        <p:spPr>
          <a:xfrm>
            <a:off x="534784" y="134801"/>
            <a:ext cx="194959" cy="175578"/>
          </a:xfrm>
          <a:prstGeom prst="ellipse">
            <a:avLst/>
          </a:prstGeom>
          <a:solidFill>
            <a:srgbClr val="D75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 userDrawn="1"/>
        </p:nvSpPr>
        <p:spPr>
          <a:xfrm>
            <a:off x="854003" y="134801"/>
            <a:ext cx="194959" cy="175578"/>
          </a:xfrm>
          <a:prstGeom prst="ellipse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051" y="43587"/>
            <a:ext cx="722192" cy="358007"/>
          </a:xfrm>
          <a:prstGeom prst="rect">
            <a:avLst/>
          </a:prstGeom>
        </p:spPr>
      </p:pic>
      <p:pic>
        <p:nvPicPr>
          <p:cNvPr id="13" name="Рисунок 4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986" y="2328672"/>
            <a:ext cx="2412014" cy="45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0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youtu.be/vCpmqyrho0E?t=1559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8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7.jpeg"/><Relationship Id="rId4" Type="http://schemas.openxmlformats.org/officeDocument/2006/relationships/diagramData" Target="../diagrams/data1.xml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426126"/>
              </p:ext>
            </p:extLst>
          </p:nvPr>
        </p:nvGraphicFramePr>
        <p:xfrm>
          <a:off x="59930" y="-17762"/>
          <a:ext cx="3221831" cy="5959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" r:id="rId3" imgW="7270930" imgH="13453500" progId="">
                  <p:embed/>
                </p:oleObj>
              </mc:Choice>
              <mc:Fallback>
                <p:oleObj r:id="rId3" imgW="7270930" imgH="134535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930" y="-17762"/>
                        <a:ext cx="3221831" cy="5959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502626"/>
              </p:ext>
            </p:extLst>
          </p:nvPr>
        </p:nvGraphicFramePr>
        <p:xfrm>
          <a:off x="-32824" y="5625544"/>
          <a:ext cx="12245144" cy="1253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" r:id="rId5" imgW="23951526" imgH="2446123" progId="">
                  <p:embed/>
                </p:oleObj>
              </mc:Choice>
              <mc:Fallback>
                <p:oleObj r:id="rId5" imgW="23951526" imgH="244612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32824" y="5625544"/>
                        <a:ext cx="12245144" cy="1253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-127000" y="1956660"/>
            <a:ext cx="1626698" cy="257065"/>
            <a:chOff x="-103654" y="2033939"/>
            <a:chExt cx="1152616" cy="175578"/>
          </a:xfrm>
        </p:grpSpPr>
        <p:sp>
          <p:nvSpPr>
            <p:cNvPr id="7" name="Oval 6"/>
            <p:cNvSpPr/>
            <p:nvPr/>
          </p:nvSpPr>
          <p:spPr>
            <a:xfrm>
              <a:off x="-103654" y="2033939"/>
              <a:ext cx="194959" cy="175578"/>
            </a:xfrm>
            <a:prstGeom prst="ellipse">
              <a:avLst/>
            </a:prstGeom>
            <a:solidFill>
              <a:srgbClr val="BED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15565" y="2033939"/>
              <a:ext cx="194959" cy="175578"/>
            </a:xfrm>
            <a:prstGeom prst="ellipse">
              <a:avLst/>
            </a:prstGeom>
            <a:solidFill>
              <a:srgbClr val="85B1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34784" y="2033939"/>
              <a:ext cx="194959" cy="175578"/>
            </a:xfrm>
            <a:prstGeom prst="ellipse">
              <a:avLst/>
            </a:prstGeom>
            <a:solidFill>
              <a:srgbClr val="D75F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854003" y="2033939"/>
              <a:ext cx="194959" cy="175578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0845" y="509486"/>
            <a:ext cx="6908819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ru-RU" sz="4800" b="1" spc="300" dirty="0" smtClean="0">
                <a:solidFill>
                  <a:srgbClr val="D75F9F"/>
                </a:solidFill>
                <a:latin typeface="Blogger Sans Medium" panose="02000506030000020004" pitchFamily="2" charset="0"/>
                <a:ea typeface="Blogger Sans Medium" panose="02000506030000020004" pitchFamily="2" charset="0"/>
              </a:rPr>
              <a:t/>
            </a:r>
            <a:br>
              <a:rPr lang="ru-RU" sz="4800" b="1" spc="300" dirty="0" smtClean="0">
                <a:solidFill>
                  <a:srgbClr val="D75F9F"/>
                </a:solidFill>
                <a:latin typeface="Blogger Sans Medium" panose="02000506030000020004" pitchFamily="2" charset="0"/>
                <a:ea typeface="Blogger Sans Medium" panose="02000506030000020004" pitchFamily="2" charset="0"/>
              </a:rPr>
            </a:br>
            <a:r>
              <a:rPr lang="ru-RU" sz="4800" b="1" spc="300" dirty="0" smtClean="0">
                <a:solidFill>
                  <a:srgbClr val="D75F9F"/>
                </a:solidFill>
                <a:latin typeface="Blogger Sans Medium" panose="02000506030000020004" pitchFamily="2" charset="0"/>
                <a:ea typeface="Blogger Sans Medium" panose="02000506030000020004" pitchFamily="2" charset="0"/>
              </a:rPr>
              <a:t>Лекция №9. </a:t>
            </a:r>
            <a:br>
              <a:rPr lang="ru-RU" sz="4800" b="1" spc="300" dirty="0" smtClean="0">
                <a:solidFill>
                  <a:srgbClr val="D75F9F"/>
                </a:solidFill>
                <a:latin typeface="Blogger Sans Medium" panose="02000506030000020004" pitchFamily="2" charset="0"/>
                <a:ea typeface="Blogger Sans Medium" panose="02000506030000020004" pitchFamily="2" charset="0"/>
              </a:rPr>
            </a:br>
            <a:r>
              <a:rPr lang="ru-RU" sz="4800" b="1" spc="300" dirty="0" smtClean="0">
                <a:solidFill>
                  <a:srgbClr val="D75F9F"/>
                </a:solidFill>
                <a:latin typeface="Blogger Sans Medium" panose="02000506030000020004" pitchFamily="2" charset="0"/>
                <a:ea typeface="Blogger Sans Medium" panose="02000506030000020004" pitchFamily="2" charset="0"/>
              </a:rPr>
              <a:t>Инструментарий </a:t>
            </a:r>
            <a:r>
              <a:rPr lang="ru-RU" sz="4800" b="1" spc="300" dirty="0" smtClean="0">
                <a:solidFill>
                  <a:srgbClr val="D75F9F"/>
                </a:solidFill>
                <a:latin typeface="Blogger Sans Medium" panose="02000506030000020004" pitchFamily="2" charset="0"/>
                <a:ea typeface="Blogger Sans Medium" panose="02000506030000020004" pitchFamily="2" charset="0"/>
              </a:rPr>
              <a:t>для научных исследований</a:t>
            </a:r>
            <a:endParaRPr lang="en-US" sz="4800" b="1" spc="300" dirty="0" smtClean="0">
              <a:solidFill>
                <a:srgbClr val="D75F9F"/>
              </a:solidFill>
              <a:latin typeface="Blogger Sans Medium" panose="02000506030000020004" pitchFamily="2" charset="0"/>
              <a:ea typeface="Blogger Sans Medium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7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015" y="331984"/>
            <a:ext cx="10795047" cy="103990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Проблема 1. </a:t>
            </a:r>
            <a:br>
              <a:rPr lang="ru-RU" dirty="0" smtClean="0"/>
            </a:br>
            <a:r>
              <a:rPr lang="ru-RU" dirty="0" smtClean="0"/>
              <a:t>Организация совместной работы</a:t>
            </a:r>
            <a:endParaRPr lang="ru-RU" sz="3600" b="1" dirty="0">
              <a:solidFill>
                <a:srgbClr val="D75F9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9522" y="1510013"/>
            <a:ext cx="6459315" cy="462578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2400" b="1" dirty="0" smtClean="0">
                <a:solidFill>
                  <a:srgbClr val="BED00A"/>
                </a:solidFill>
              </a:rPr>
              <a:t/>
            </a:r>
            <a:br>
              <a:rPr lang="ru-RU" sz="2400" b="1" dirty="0" smtClean="0">
                <a:solidFill>
                  <a:srgbClr val="BED00A"/>
                </a:solidFill>
              </a:rPr>
            </a:br>
            <a:r>
              <a:rPr lang="ru-RU" sz="2400" dirty="0" smtClean="0">
                <a:solidFill>
                  <a:srgbClr val="13508E"/>
                </a:solidFill>
              </a:rPr>
              <a:t>Необходимо организовать работу над проектом </a:t>
            </a:r>
            <a:r>
              <a:rPr lang="ru-RU" sz="2400" b="1" dirty="0" smtClean="0">
                <a:solidFill>
                  <a:srgbClr val="13508E"/>
                </a:solidFill>
              </a:rPr>
              <a:t>коллектива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ru-RU" sz="2400" dirty="0" smtClean="0"/>
              <a:t>географически распределенного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ru-RU" sz="2400" dirty="0"/>
              <a:t>с</a:t>
            </a:r>
            <a:r>
              <a:rPr lang="ru-RU" sz="2400" dirty="0" smtClean="0">
                <a:solidFill>
                  <a:srgbClr val="13508E"/>
                </a:solidFill>
              </a:rPr>
              <a:t> разной квалификацией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ru-RU" sz="2400" dirty="0"/>
              <a:t>д</a:t>
            </a:r>
            <a:r>
              <a:rPr lang="ru-RU" sz="2400" dirty="0" smtClean="0">
                <a:solidFill>
                  <a:srgbClr val="13508E"/>
                </a:solidFill>
              </a:rPr>
              <a:t>ля решения специфических (не </a:t>
            </a:r>
            <a:r>
              <a:rPr lang="ru-RU" sz="2400" dirty="0" smtClean="0"/>
              <a:t>офисных) </a:t>
            </a:r>
            <a:r>
              <a:rPr lang="ru-RU" sz="2400" dirty="0" smtClean="0">
                <a:solidFill>
                  <a:srgbClr val="13508E"/>
                </a:solidFill>
              </a:rPr>
              <a:t>задач…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ru-RU" sz="2400" dirty="0" smtClean="0"/>
              <a:t>…связанных с другими проектами</a:t>
            </a:r>
            <a:endParaRPr lang="ru-RU" sz="2400" dirty="0" smtClean="0">
              <a:solidFill>
                <a:srgbClr val="13508E"/>
              </a:solidFill>
            </a:endParaRPr>
          </a:p>
          <a:p>
            <a:pPr>
              <a:lnSpc>
                <a:spcPct val="120000"/>
              </a:lnSpc>
              <a:spcBef>
                <a:spcPts val="1800"/>
              </a:spcBef>
            </a:pP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309" y="1856724"/>
            <a:ext cx="2412014" cy="4529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042" y="2458678"/>
            <a:ext cx="3530533" cy="203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1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data lo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8837" y="1856724"/>
            <a:ext cx="4271165" cy="32033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015" y="331984"/>
            <a:ext cx="10795047" cy="103990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Проблема 2.</a:t>
            </a:r>
            <a:br>
              <a:rPr lang="ru-RU" dirty="0" smtClean="0"/>
            </a:br>
            <a:r>
              <a:rPr lang="ru-RU" dirty="0" err="1"/>
              <a:t>В</a:t>
            </a:r>
            <a:r>
              <a:rPr lang="ru-RU" dirty="0" err="1" smtClean="0"/>
              <a:t>оспроизводимость</a:t>
            </a:r>
            <a:r>
              <a:rPr lang="ru-RU" dirty="0" smtClean="0"/>
              <a:t> результатов экспериментов</a:t>
            </a:r>
            <a:endParaRPr lang="ru-RU" sz="3600" b="1" dirty="0">
              <a:solidFill>
                <a:srgbClr val="D75F9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9522" y="1510013"/>
            <a:ext cx="6459315" cy="462578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2400" b="1" dirty="0" smtClean="0">
                <a:solidFill>
                  <a:srgbClr val="BED00A"/>
                </a:solidFill>
              </a:rPr>
              <a:t/>
            </a:r>
            <a:br>
              <a:rPr lang="ru-RU" sz="2400" b="1" dirty="0" smtClean="0">
                <a:solidFill>
                  <a:srgbClr val="BED00A"/>
                </a:solidFill>
              </a:rPr>
            </a:br>
            <a:r>
              <a:rPr lang="ru-RU" sz="2400" dirty="0" smtClean="0">
                <a:solidFill>
                  <a:srgbClr val="13508E"/>
                </a:solidFill>
              </a:rPr>
              <a:t>Результаты дорогостоящих экспериментов: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ru-RU" sz="2400" dirty="0" smtClean="0">
                <a:solidFill>
                  <a:srgbClr val="13508E"/>
                </a:solidFill>
              </a:rPr>
              <a:t>пропадают или недоступны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ru-RU" sz="2400" dirty="0" smtClean="0">
                <a:solidFill>
                  <a:srgbClr val="13508E"/>
                </a:solidFill>
              </a:rPr>
              <a:t>потенциально некорректны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ru-RU" sz="2400" dirty="0" smtClean="0">
                <a:solidFill>
                  <a:srgbClr val="13508E"/>
                </a:solidFill>
              </a:rPr>
              <a:t>не могут быть воспроизведены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309" y="1856724"/>
            <a:ext cx="2412014" cy="45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1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Экосистема поддержки жизненного цикла исследований:</a:t>
            </a:r>
            <a:br>
              <a:rPr lang="ru-RU" dirty="0"/>
            </a:br>
            <a:r>
              <a:rPr lang="ru-RU" dirty="0"/>
              <a:t>версия </a:t>
            </a:r>
            <a:r>
              <a:rPr lang="en-US" dirty="0" smtClean="0"/>
              <a:t>Open Science</a:t>
            </a:r>
            <a:r>
              <a:rPr lang="ru-RU" dirty="0" smtClean="0"/>
              <a:t> </a:t>
            </a:r>
            <a:r>
              <a:rPr lang="en-US" dirty="0" smtClean="0"/>
              <a:t>Framework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6" y="1371888"/>
            <a:ext cx="6213127" cy="5340331"/>
          </a:xfrm>
        </p:spPr>
      </p:pic>
      <p:sp>
        <p:nvSpPr>
          <p:cNvPr id="3" name="Овал 2"/>
          <p:cNvSpPr/>
          <p:nvPr/>
        </p:nvSpPr>
        <p:spPr>
          <a:xfrm>
            <a:off x="2231923" y="1887794"/>
            <a:ext cx="1435510" cy="8849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879633" y="2610465"/>
            <a:ext cx="1435510" cy="8849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912374" y="4940711"/>
            <a:ext cx="1435510" cy="8849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94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Списки литературы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77" y="1592826"/>
            <a:ext cx="3155197" cy="5058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129" y="1592827"/>
            <a:ext cx="3598173" cy="5058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457" y="1592827"/>
            <a:ext cx="3400602" cy="505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4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Списки </a:t>
            </a:r>
            <a:r>
              <a:rPr lang="ru-RU" dirty="0" smtClean="0"/>
              <a:t>литературы: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2016" y="1592826"/>
            <a:ext cx="8700247" cy="473625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Составить список источников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Привязать полные тексты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Поиск источника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Сделать пометку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Поделиться с коллегами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Сгенерировать список литературы </a:t>
            </a:r>
            <a:br>
              <a:rPr lang="ru-RU" dirty="0" smtClean="0"/>
            </a:br>
            <a:r>
              <a:rPr lang="ru-RU" dirty="0" smtClean="0"/>
              <a:t>для статьи в нужном формате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632" y="776749"/>
            <a:ext cx="3722167" cy="59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6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Mendeley</a:t>
            </a:r>
            <a:r>
              <a:rPr lang="en-US" dirty="0" smtClean="0"/>
              <a:t> – </a:t>
            </a:r>
            <a:r>
              <a:rPr lang="ru-RU" dirty="0" smtClean="0"/>
              <a:t>менеджер ссылок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6" y="1228469"/>
            <a:ext cx="8258294" cy="5490840"/>
          </a:xfrm>
        </p:spPr>
      </p:pic>
    </p:spTree>
    <p:extLst>
      <p:ext uri="{BB962C8B-B14F-4D97-AF65-F5344CB8AC3E}">
        <p14:creationId xmlns:p14="http://schemas.microsoft.com/office/powerpoint/2010/main" val="28811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Mendeley</a:t>
            </a:r>
            <a:r>
              <a:rPr lang="en-US" dirty="0" smtClean="0"/>
              <a:t>: </a:t>
            </a:r>
            <a:r>
              <a:rPr lang="ru-RU" dirty="0" smtClean="0"/>
              <a:t>социальная сеть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6" y="1218636"/>
            <a:ext cx="5542909" cy="5492621"/>
          </a:xfrm>
        </p:spPr>
      </p:pic>
    </p:spTree>
    <p:extLst>
      <p:ext uri="{BB962C8B-B14F-4D97-AF65-F5344CB8AC3E}">
        <p14:creationId xmlns:p14="http://schemas.microsoft.com/office/powerpoint/2010/main" val="154341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Figshare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2016" y="1381721"/>
            <a:ext cx="10618036" cy="4736257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/>
              <a:t>Figshare</a:t>
            </a:r>
            <a:r>
              <a:rPr lang="ru-RU" dirty="0"/>
              <a:t> — это научный онлайн-</a:t>
            </a:r>
            <a:r>
              <a:rPr lang="ru-RU" dirty="0" err="1"/>
              <a:t>репозиторий</a:t>
            </a:r>
            <a:r>
              <a:rPr lang="ru-RU" dirty="0"/>
              <a:t>, где пользователи могут </a:t>
            </a:r>
            <a:r>
              <a:rPr lang="ru-RU" dirty="0" smtClean="0"/>
              <a:t>сохранять </a:t>
            </a:r>
            <a:r>
              <a:rPr lang="ru-RU" dirty="0"/>
              <a:t>и обмениваться результатами </a:t>
            </a:r>
            <a:r>
              <a:rPr lang="ru-RU" dirty="0" smtClean="0"/>
              <a:t>своих</a:t>
            </a:r>
            <a:r>
              <a:rPr lang="en-US" dirty="0" smtClean="0"/>
              <a:t> </a:t>
            </a:r>
            <a:r>
              <a:rPr lang="ru-RU" dirty="0" smtClean="0"/>
              <a:t>исследований</a:t>
            </a:r>
            <a:r>
              <a:rPr lang="ru-RU" dirty="0"/>
              <a:t>, включая рисунки, наборы данных, изображения и </a:t>
            </a:r>
            <a:r>
              <a:rPr lang="ru-RU" dirty="0" smtClean="0"/>
              <a:t>видео</a:t>
            </a:r>
            <a:r>
              <a:rPr lang="en-US" dirty="0"/>
              <a:t>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94" y="2716500"/>
            <a:ext cx="5770732" cy="3567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258" y="2605548"/>
            <a:ext cx="5174226" cy="35222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961" y="0"/>
            <a:ext cx="8082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6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 Control System</a:t>
            </a:r>
            <a:r>
              <a:rPr lang="en-US" dirty="0" smtClean="0"/>
              <a:t>. </a:t>
            </a:r>
            <a:r>
              <a:rPr lang="ru-RU" dirty="0" smtClean="0"/>
              <a:t>Определения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2016" y="1592826"/>
            <a:ext cx="10251783" cy="473625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Система контроля версий — это система, записывающая изменения в файл или набор файлов в течение времени и позволяющая вернуться позже к определённой версии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ru-RU" dirty="0" smtClean="0"/>
              <a:t>Отслеживание и контроль изменений</a:t>
            </a:r>
          </a:p>
          <a:p>
            <a:r>
              <a:rPr lang="ru-RU" dirty="0" smtClean="0"/>
              <a:t>Откат ошибок</a:t>
            </a:r>
          </a:p>
          <a:p>
            <a:r>
              <a:rPr lang="ru-RU" dirty="0" smtClean="0"/>
              <a:t>Совместная работа над кодом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98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 Control System. </a:t>
            </a:r>
            <a:r>
              <a:rPr lang="ru-RU" dirty="0" smtClean="0"/>
              <a:t>Пример: </a:t>
            </a:r>
            <a:r>
              <a:rPr lang="en-US" dirty="0" err="1" smtClean="0"/>
              <a:t>wikipedia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00" y="1218636"/>
            <a:ext cx="9683305" cy="5408305"/>
          </a:xfrm>
        </p:spPr>
      </p:pic>
    </p:spTree>
    <p:extLst>
      <p:ext uri="{BB962C8B-B14F-4D97-AF65-F5344CB8AC3E}">
        <p14:creationId xmlns:p14="http://schemas.microsoft.com/office/powerpoint/2010/main" val="1089788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Инновационный цикл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6" y="1555297"/>
            <a:ext cx="8855128" cy="5185933"/>
          </a:xfrm>
        </p:spPr>
      </p:pic>
    </p:spTree>
    <p:extLst>
      <p:ext uri="{BB962C8B-B14F-4D97-AF65-F5344CB8AC3E}">
        <p14:creationId xmlns:p14="http://schemas.microsoft.com/office/powerpoint/2010/main" val="154939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 </a:t>
            </a:r>
            <a:r>
              <a:rPr lang="en-US" dirty="0" smtClean="0"/>
              <a:t>Control System. VERSIONS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6" y="1517188"/>
            <a:ext cx="9847597" cy="4372333"/>
          </a:xfrm>
        </p:spPr>
      </p:pic>
    </p:spTree>
    <p:extLst>
      <p:ext uri="{BB962C8B-B14F-4D97-AF65-F5344CB8AC3E}">
        <p14:creationId xmlns:p14="http://schemas.microsoft.com/office/powerpoint/2010/main" val="637237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Version Control System. MERGE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97" y="1568534"/>
            <a:ext cx="7499121" cy="4999414"/>
          </a:xfrm>
        </p:spPr>
      </p:pic>
    </p:spTree>
    <p:extLst>
      <p:ext uri="{BB962C8B-B14F-4D97-AF65-F5344CB8AC3E}">
        <p14:creationId xmlns:p14="http://schemas.microsoft.com/office/powerpoint/2010/main" val="1932270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Version Control System. </a:t>
            </a:r>
            <a:r>
              <a:rPr lang="ru-RU" dirty="0" smtClean="0"/>
              <a:t>Конфликт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92" y="1371889"/>
            <a:ext cx="7898121" cy="5163464"/>
          </a:xfrm>
        </p:spPr>
      </p:pic>
    </p:spTree>
    <p:extLst>
      <p:ext uri="{BB962C8B-B14F-4D97-AF65-F5344CB8AC3E}">
        <p14:creationId xmlns:p14="http://schemas.microsoft.com/office/powerpoint/2010/main" val="2130329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Централизованная и распределенная </a:t>
            </a:r>
            <a:r>
              <a:rPr lang="en-US" dirty="0" smtClean="0"/>
              <a:t>VCS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290" y="3092243"/>
            <a:ext cx="6390987" cy="30676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90" y="1892057"/>
            <a:ext cx="6453082" cy="426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11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 Control </a:t>
            </a:r>
            <a:r>
              <a:rPr lang="en-US" dirty="0" smtClean="0"/>
              <a:t>System. </a:t>
            </a:r>
            <a:r>
              <a:rPr lang="ru-RU" dirty="0" smtClean="0"/>
              <a:t>Команды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/>
          <a:stretch/>
        </p:blipFill>
        <p:spPr>
          <a:xfrm>
            <a:off x="3079917" y="1303062"/>
            <a:ext cx="6249681" cy="5306803"/>
          </a:xfrm>
        </p:spPr>
      </p:pic>
    </p:spTree>
    <p:extLst>
      <p:ext uri="{BB962C8B-B14F-4D97-AF65-F5344CB8AC3E}">
        <p14:creationId xmlns:p14="http://schemas.microsoft.com/office/powerpoint/2010/main" val="2575994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 Control System</a:t>
            </a:r>
            <a:r>
              <a:rPr lang="en-US" dirty="0" smtClean="0"/>
              <a:t>. BRANCH and MERGE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229" y="1643525"/>
            <a:ext cx="8699500" cy="4457595"/>
          </a:xfrm>
        </p:spPr>
      </p:pic>
    </p:spTree>
    <p:extLst>
      <p:ext uri="{BB962C8B-B14F-4D97-AF65-F5344CB8AC3E}">
        <p14:creationId xmlns:p14="http://schemas.microsoft.com/office/powerpoint/2010/main" val="1799422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 Control System. </a:t>
            </a:r>
            <a:r>
              <a:rPr lang="en-US" dirty="0" smtClean="0"/>
              <a:t>MULTIBRUNCHING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49" y="1592262"/>
            <a:ext cx="7130954" cy="5028515"/>
          </a:xfrm>
        </p:spPr>
      </p:pic>
    </p:spTree>
    <p:extLst>
      <p:ext uri="{BB962C8B-B14F-4D97-AF65-F5344CB8AC3E}">
        <p14:creationId xmlns:p14="http://schemas.microsoft.com/office/powerpoint/2010/main" val="364919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015" y="331984"/>
            <a:ext cx="10795047" cy="103990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Проблема 3. </a:t>
            </a:r>
            <a:br>
              <a:rPr lang="ru-RU" dirty="0" smtClean="0"/>
            </a:br>
            <a:r>
              <a:rPr lang="ru-RU" dirty="0" smtClean="0"/>
              <a:t>Поделиться результатами</a:t>
            </a:r>
            <a:endParaRPr lang="ru-RU" sz="3600" b="1" dirty="0">
              <a:solidFill>
                <a:srgbClr val="D75F9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9522" y="1510013"/>
            <a:ext cx="6748633" cy="462578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2400" b="1" dirty="0" smtClean="0">
                <a:solidFill>
                  <a:srgbClr val="BED00A"/>
                </a:solidFill>
              </a:rPr>
              <a:t/>
            </a:r>
            <a:br>
              <a:rPr lang="ru-RU" sz="2400" b="1" dirty="0" smtClean="0">
                <a:solidFill>
                  <a:srgbClr val="BED00A"/>
                </a:solidFill>
              </a:rPr>
            </a:br>
            <a:r>
              <a:rPr lang="ru-RU" sz="2400" dirty="0" smtClean="0"/>
              <a:t>Результаты необходимо опубликовать:</a:t>
            </a:r>
            <a:endParaRPr lang="ru-RU" sz="2400" b="1" dirty="0" smtClean="0">
              <a:solidFill>
                <a:srgbClr val="13508E"/>
              </a:solidFill>
            </a:endParaRP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ru-RU" sz="2400" dirty="0" smtClean="0"/>
              <a:t>в научных изданиях (текст для ученых)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ru-RU" sz="2400" dirty="0" smtClean="0"/>
              <a:t>в тематических </a:t>
            </a:r>
            <a:r>
              <a:rPr lang="ru-RU" sz="2400" dirty="0" err="1" smtClean="0"/>
              <a:t>репозиториях</a:t>
            </a:r>
            <a:r>
              <a:rPr lang="ru-RU" sz="2400" dirty="0" smtClean="0"/>
              <a:t> (</a:t>
            </a:r>
            <a:r>
              <a:rPr lang="ru-RU" sz="2400" dirty="0" err="1" smtClean="0"/>
              <a:t>текст+данные</a:t>
            </a:r>
            <a:r>
              <a:rPr lang="ru-RU" sz="2400" dirty="0" smtClean="0"/>
              <a:t>)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ru-RU" sz="2400" dirty="0" smtClean="0"/>
              <a:t>в СМИ (текст для широкого круга)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ru-RU" sz="2400" dirty="0" err="1" smtClean="0"/>
              <a:t>соцсетях</a:t>
            </a:r>
            <a:r>
              <a:rPr lang="ru-RU" sz="2400" dirty="0" smtClean="0"/>
              <a:t> (текст для сообщества)</a:t>
            </a:r>
            <a:endParaRPr lang="ru-RU" sz="2400" dirty="0" smtClean="0">
              <a:solidFill>
                <a:srgbClr val="13508E"/>
              </a:solidFill>
            </a:endParaRPr>
          </a:p>
          <a:p>
            <a:pPr>
              <a:lnSpc>
                <a:spcPct val="120000"/>
              </a:lnSpc>
              <a:spcBef>
                <a:spcPts val="1800"/>
              </a:spcBef>
            </a:pP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309" y="1856724"/>
            <a:ext cx="2412014" cy="4529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042" y="2458678"/>
            <a:ext cx="3530533" cy="203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1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Content Management System</a:t>
            </a:r>
            <a:r>
              <a:rPr lang="ru-RU" dirty="0" smtClean="0"/>
              <a:t> – инструмент создания персональных сайтов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4658" y="1592826"/>
            <a:ext cx="5447071" cy="47362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Система управления </a:t>
            </a:r>
            <a:r>
              <a:rPr lang="ru-RU" dirty="0" smtClean="0"/>
              <a:t>контентом — </a:t>
            </a:r>
            <a:r>
              <a:rPr lang="ru-RU" dirty="0"/>
              <a:t>программа, </a:t>
            </a:r>
            <a:r>
              <a:rPr lang="ru-RU" dirty="0" smtClean="0"/>
              <a:t> предоставляющая </a:t>
            </a:r>
            <a:r>
              <a:rPr lang="ru-RU" dirty="0"/>
              <a:t>инструменты для добавления, редактирования, удаления информации на сайте.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Типовые модули:</a:t>
            </a:r>
          </a:p>
          <a:p>
            <a:r>
              <a:rPr lang="ru-RU" dirty="0" smtClean="0"/>
              <a:t>динамическое </a:t>
            </a:r>
            <a:r>
              <a:rPr lang="ru-RU" dirty="0"/>
              <a:t>меню,</a:t>
            </a:r>
          </a:p>
          <a:p>
            <a:r>
              <a:rPr lang="ru-RU" dirty="0" smtClean="0"/>
              <a:t>блог</a:t>
            </a:r>
            <a:r>
              <a:rPr lang="ru-RU" dirty="0"/>
              <a:t>,</a:t>
            </a:r>
          </a:p>
          <a:p>
            <a:r>
              <a:rPr lang="ru-RU" dirty="0" smtClean="0"/>
              <a:t>новости</a:t>
            </a:r>
            <a:r>
              <a:rPr lang="ru-RU" dirty="0"/>
              <a:t>,</a:t>
            </a:r>
          </a:p>
          <a:p>
            <a:r>
              <a:rPr lang="ru-RU" dirty="0" smtClean="0"/>
              <a:t>опросы</a:t>
            </a:r>
            <a:r>
              <a:rPr lang="ru-RU" dirty="0"/>
              <a:t>,</a:t>
            </a:r>
          </a:p>
          <a:p>
            <a:r>
              <a:rPr lang="ru-RU" dirty="0" smtClean="0"/>
              <a:t>поиск </a:t>
            </a:r>
            <a:r>
              <a:rPr lang="ru-RU" dirty="0"/>
              <a:t>по сайту,</a:t>
            </a:r>
          </a:p>
          <a:p>
            <a:r>
              <a:rPr lang="ru-RU" dirty="0" smtClean="0"/>
              <a:t>статистика </a:t>
            </a:r>
            <a:r>
              <a:rPr lang="ru-RU" dirty="0"/>
              <a:t>посещений,</a:t>
            </a:r>
          </a:p>
          <a:p>
            <a:r>
              <a:rPr lang="ru-RU" dirty="0" smtClean="0"/>
              <a:t>гостевая книга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50" y="1471333"/>
            <a:ext cx="549592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6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016" y="331984"/>
            <a:ext cx="10905764" cy="103990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Институциональны</a:t>
            </a:r>
            <a:r>
              <a:rPr lang="ru-RU" sz="3200" dirty="0"/>
              <a:t>е</a:t>
            </a:r>
            <a:r>
              <a:rPr lang="ru-RU" sz="3200" dirty="0" smtClean="0"/>
              <a:t> </a:t>
            </a:r>
            <a:r>
              <a:rPr lang="ru-RU" sz="3200" dirty="0" err="1" smtClean="0"/>
              <a:t>репозитории</a:t>
            </a:r>
            <a:r>
              <a:rPr lang="ru-RU" sz="3200" dirty="0" smtClean="0"/>
              <a:t>: полные тексты в открытом доступе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2051" y="1230523"/>
            <a:ext cx="5425703" cy="54764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349" y="1230523"/>
            <a:ext cx="5576835" cy="5519637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4109776" y="2562330"/>
            <a:ext cx="1989573" cy="32154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70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Фундаментальные 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6533" y="1362057"/>
            <a:ext cx="9056667" cy="54959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i="1" dirty="0"/>
              <a:t>Фундаментальные научные </a:t>
            </a:r>
            <a:r>
              <a:rPr lang="ru-RU" b="1" i="1" dirty="0" smtClean="0"/>
              <a:t>исследования* </a:t>
            </a:r>
            <a:r>
              <a:rPr lang="ru-RU" dirty="0">
                <a:sym typeface="Symbol" panose="05050102010706020507" pitchFamily="18" charset="2"/>
              </a:rPr>
              <a:t></a:t>
            </a:r>
            <a:r>
              <a:rPr lang="ru-RU" dirty="0"/>
              <a:t> экспериментальная или теоретическая деятельность, преимущественно направленная на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получение новых </a:t>
            </a:r>
            <a:r>
              <a:rPr lang="ru-RU" b="1" dirty="0"/>
              <a:t>знаний </a:t>
            </a:r>
            <a:r>
              <a:rPr lang="ru-RU" dirty="0"/>
              <a:t>об основных закономерностях строения, функционирования и развития природы, общества, человека, в том числе разработку и проверку новых гипотез и теорий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i="1" dirty="0" smtClean="0"/>
              <a:t>*ФЗ «О научной, научно-технической и инновационной деятельности»</a:t>
            </a:r>
          </a:p>
          <a:p>
            <a:pPr marL="0" indent="0">
              <a:buNone/>
            </a:pPr>
            <a:endParaRPr lang="ru-RU" sz="2000" i="1" dirty="0"/>
          </a:p>
          <a:p>
            <a:pPr marL="0" indent="0">
              <a:buNone/>
            </a:pPr>
            <a:r>
              <a:rPr lang="ru-RU" sz="2400" dirty="0" smtClean="0"/>
              <a:t>Признаки фундаментальности:</a:t>
            </a:r>
            <a:endParaRPr lang="ru-RU" sz="2400" dirty="0"/>
          </a:p>
          <a:p>
            <a:r>
              <a:rPr lang="ru-RU" sz="2400" dirty="0" smtClean="0"/>
              <a:t>концептуальная универсальность,</a:t>
            </a:r>
          </a:p>
          <a:p>
            <a:r>
              <a:rPr lang="ru-RU" sz="2400" dirty="0" smtClean="0"/>
              <a:t>пространственно-временная </a:t>
            </a:r>
            <a:r>
              <a:rPr lang="ru-RU" sz="2400" dirty="0"/>
              <a:t>общность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Результат ФНИ: публикации (монографии, статьи, отчеты)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633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Цифровые тени и цифровые двойники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55" y="1592262"/>
            <a:ext cx="8983535" cy="5040687"/>
          </a:xfrm>
        </p:spPr>
      </p:pic>
    </p:spTree>
    <p:extLst>
      <p:ext uri="{BB962C8B-B14F-4D97-AF65-F5344CB8AC3E}">
        <p14:creationId xmlns:p14="http://schemas.microsoft.com/office/powerpoint/2010/main" val="153777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016" y="331984"/>
            <a:ext cx="10421390" cy="1039905"/>
          </a:xfrm>
        </p:spPr>
        <p:txBody>
          <a:bodyPr>
            <a:normAutofit fontScale="90000"/>
          </a:bodyPr>
          <a:lstStyle/>
          <a:p>
            <a:r>
              <a:rPr lang="ru-RU" dirty="0"/>
              <a:t>Лекция Алексея </a:t>
            </a:r>
            <a:r>
              <a:rPr lang="ru-RU" dirty="0" err="1"/>
              <a:t>Боровкова</a:t>
            </a:r>
            <a:r>
              <a:rPr lang="ru-RU" dirty="0"/>
              <a:t> "Новые парадигмы проектирования. Фабрики будущего, цифровые </a:t>
            </a:r>
            <a:r>
              <a:rPr lang="ru-RU" dirty="0" smtClean="0"/>
              <a:t>двойники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3552" y="5692877"/>
            <a:ext cx="8700247" cy="63620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youtu.be/vCpmqyrho0E?t=1559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007" y="1420049"/>
            <a:ext cx="8197337" cy="42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0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Research Information Systems (CRIS)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2436" y="1592826"/>
            <a:ext cx="10126883" cy="5031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Current Research Information Systems (CRIS</a:t>
            </a:r>
            <a:r>
              <a:rPr lang="en-US" dirty="0" smtClean="0"/>
              <a:t>)</a:t>
            </a:r>
            <a:r>
              <a:rPr lang="ru-RU" dirty="0" smtClean="0"/>
              <a:t> – информационная система для хранения и управления данными об исследованиях, выполняемых в организации(-</a:t>
            </a:r>
            <a:r>
              <a:rPr lang="ru-RU" dirty="0" err="1" smtClean="0"/>
              <a:t>ях</a:t>
            </a:r>
            <a:r>
              <a:rPr lang="ru-RU" dirty="0" smtClean="0"/>
              <a:t>).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ru-RU" dirty="0" smtClean="0"/>
              <a:t>Упрощает доступ к данным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внутри организации и извне</a:t>
            </a:r>
          </a:p>
          <a:p>
            <a:r>
              <a:rPr lang="ru-RU" dirty="0" smtClean="0"/>
              <a:t>Улучшает управляемость процессов</a:t>
            </a:r>
            <a:endParaRPr lang="en-US" dirty="0" smtClean="0"/>
          </a:p>
          <a:p>
            <a:r>
              <a:rPr lang="ru-RU" dirty="0" smtClean="0"/>
              <a:t>Снижает потребность </a:t>
            </a:r>
            <a:r>
              <a:rPr lang="ru-RU" dirty="0"/>
              <a:t>в ручном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вводе информации</a:t>
            </a:r>
          </a:p>
          <a:p>
            <a:r>
              <a:rPr lang="ru-RU" dirty="0" smtClean="0"/>
              <a:t>Предоставляет инструменты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для стратегического анализа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632800"/>
              </p:ext>
            </p:extLst>
          </p:nvPr>
        </p:nvGraphicFramePr>
        <p:xfrm>
          <a:off x="6573520" y="2570480"/>
          <a:ext cx="550672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05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CRIS</a:t>
            </a:r>
            <a:r>
              <a:rPr lang="ru-RU" dirty="0" smtClean="0"/>
              <a:t>: модель хранения информации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05" y="1314401"/>
            <a:ext cx="8908295" cy="5543599"/>
          </a:xfrm>
        </p:spPr>
      </p:pic>
    </p:spTree>
    <p:extLst>
      <p:ext uri="{BB962C8B-B14F-4D97-AF65-F5344CB8AC3E}">
        <p14:creationId xmlns:p14="http://schemas.microsoft.com/office/powerpoint/2010/main" val="346820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CRIS</a:t>
            </a:r>
            <a:r>
              <a:rPr lang="ru-RU" dirty="0" smtClean="0"/>
              <a:t>: визуализация сведений об ученых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6695" y="1384135"/>
            <a:ext cx="7355592" cy="535803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252488" y="-18008"/>
            <a:ext cx="5391381" cy="1210200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2488" y="2430683"/>
            <a:ext cx="5808069" cy="4311485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20151" y="2430683"/>
            <a:ext cx="4771849" cy="1689904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420151" y="4240192"/>
            <a:ext cx="4771849" cy="1237820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420150" y="5571283"/>
            <a:ext cx="4771849" cy="1251911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0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" y="3886311"/>
            <a:ext cx="5122606" cy="3757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416" y="331984"/>
            <a:ext cx="10205484" cy="1039905"/>
          </a:xfrm>
        </p:spPr>
        <p:txBody>
          <a:bodyPr>
            <a:normAutofit/>
          </a:bodyPr>
          <a:lstStyle/>
          <a:p>
            <a:r>
              <a:rPr lang="ru-RU" dirty="0" smtClean="0"/>
              <a:t>Ученые в социальных сетях</a:t>
            </a:r>
            <a:r>
              <a:rPr lang="en-US" dirty="0" smtClean="0"/>
              <a:t>: Facebook, Twitter 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8225" y="1212849"/>
            <a:ext cx="5459552" cy="4736257"/>
          </a:xfrm>
        </p:spPr>
        <p:txBody>
          <a:bodyPr/>
          <a:lstStyle/>
          <a:p>
            <a:r>
              <a:rPr lang="ru-RU" dirty="0" smtClean="0"/>
              <a:t>Оперативность оповещения</a:t>
            </a:r>
          </a:p>
          <a:p>
            <a:r>
              <a:rPr lang="ru-RU" dirty="0" smtClean="0"/>
              <a:t>Целевая аудитория</a:t>
            </a:r>
          </a:p>
          <a:p>
            <a:r>
              <a:rPr lang="ru-RU" dirty="0" smtClean="0"/>
              <a:t>Быстрое распространение </a:t>
            </a:r>
          </a:p>
          <a:p>
            <a:r>
              <a:rPr lang="ru-RU" dirty="0" smtClean="0"/>
              <a:t>Обратная связь</a:t>
            </a:r>
          </a:p>
          <a:p>
            <a:r>
              <a:rPr lang="ru-RU" dirty="0" smtClean="0"/>
              <a:t>Социальное влияние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50" y="3324225"/>
            <a:ext cx="4610100" cy="3533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747" y="0"/>
            <a:ext cx="3307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1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Plum </a:t>
            </a:r>
            <a:r>
              <a:rPr lang="ru-RU" dirty="0" smtClean="0"/>
              <a:t>отслеживает активность </a:t>
            </a:r>
            <a:br>
              <a:rPr lang="ru-RU" dirty="0" smtClean="0"/>
            </a:br>
            <a:r>
              <a:rPr lang="ru-RU" dirty="0" smtClean="0"/>
              <a:t>на всех перечисленных ниже платформах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016" y="1470343"/>
            <a:ext cx="8523300" cy="51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измерить социальное влияние?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710" y="1371888"/>
            <a:ext cx="8023225" cy="54362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110" y="1897626"/>
            <a:ext cx="3550367" cy="41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3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489" y="0"/>
            <a:ext cx="9727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26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pillars"/>
          <p:cNvPicPr>
            <a:picLocks noChangeAspect="1" noChangeArrowheads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321"/>
            <a:ext cx="12192000" cy="687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140" y="860364"/>
            <a:ext cx="6231952" cy="1039905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Благодарю за внимание!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6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Прикладные 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2016" y="1371889"/>
            <a:ext cx="9801958" cy="513944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ru-RU" sz="3200" b="1" i="1" dirty="0" smtClean="0"/>
              <a:t>Прикладные научные исследования* </a:t>
            </a:r>
            <a:r>
              <a:rPr lang="ru-RU" sz="3200" dirty="0" smtClean="0"/>
              <a:t>- деятельность, направленная на </a:t>
            </a:r>
            <a:r>
              <a:rPr lang="ru-RU" sz="3200" b="1" dirty="0" smtClean="0"/>
              <a:t>применение новых знаний</a:t>
            </a:r>
            <a:r>
              <a:rPr lang="ru-RU" sz="3200" dirty="0" smtClean="0"/>
              <a:t>, </a:t>
            </a:r>
            <a:br>
              <a:rPr lang="ru-RU" sz="3200" dirty="0" smtClean="0"/>
            </a:br>
            <a:r>
              <a:rPr lang="ru-RU" sz="3200" dirty="0" smtClean="0"/>
              <a:t>необходимых для достижения практических целей и </a:t>
            </a:r>
            <a:br>
              <a:rPr lang="ru-RU" sz="3200" dirty="0" smtClean="0"/>
            </a:br>
            <a:r>
              <a:rPr lang="ru-RU" sz="3200" b="1" dirty="0" smtClean="0"/>
              <a:t>решения конкретных задач </a:t>
            </a:r>
            <a:r>
              <a:rPr lang="ru-RU" sz="3200" dirty="0" smtClean="0"/>
              <a:t>(при создании новых технологий и товаров, выполнении работ, оказании услуг).</a:t>
            </a:r>
            <a:br>
              <a:rPr lang="ru-RU" sz="3200" dirty="0" smtClean="0"/>
            </a:br>
            <a:r>
              <a:rPr lang="ru-RU" sz="2000" i="1" dirty="0"/>
              <a:t>*ФЗ «О научной, научно-технической и инновационной деятельности</a:t>
            </a:r>
            <a:r>
              <a:rPr lang="ru-RU" sz="2000" i="1" dirty="0" smtClean="0"/>
              <a:t>»</a:t>
            </a:r>
          </a:p>
          <a:p>
            <a:pPr marL="0" lvl="0" indent="0">
              <a:buNone/>
            </a:pPr>
            <a:endParaRPr lang="ru-RU" sz="2000" i="1" dirty="0"/>
          </a:p>
          <a:p>
            <a:pPr marL="0" lvl="0" indent="0">
              <a:buNone/>
            </a:pPr>
            <a:r>
              <a:rPr lang="ru-RU" sz="3000" dirty="0" smtClean="0"/>
              <a:t>Применяет </a:t>
            </a:r>
            <a:r>
              <a:rPr lang="ru-RU" sz="3000" dirty="0"/>
              <a:t>существующие научные знания, </a:t>
            </a:r>
            <a:r>
              <a:rPr lang="ru-RU" sz="3000" dirty="0" smtClean="0"/>
              <a:t>чтобы </a:t>
            </a:r>
            <a:br>
              <a:rPr lang="ru-RU" sz="3000" dirty="0" smtClean="0"/>
            </a:br>
            <a:r>
              <a:rPr lang="ru-RU" sz="3000" dirty="0" smtClean="0"/>
              <a:t>разработать </a:t>
            </a:r>
            <a:r>
              <a:rPr lang="ru-RU" sz="3000" dirty="0"/>
              <a:t>более практические, прикладные системы, </a:t>
            </a: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/>
              <a:t>такие </a:t>
            </a:r>
            <a:r>
              <a:rPr lang="ru-RU" sz="3000" dirty="0"/>
              <a:t>как технология или </a:t>
            </a:r>
            <a:r>
              <a:rPr lang="ru-RU" sz="3000" dirty="0" smtClean="0"/>
              <a:t>изобретение.</a:t>
            </a:r>
            <a:endParaRPr lang="ru-RU" sz="3000" dirty="0"/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sz="3000" dirty="0" smtClean="0"/>
              <a:t>Результат: интеллектуальная собственность </a:t>
            </a:r>
            <a:br>
              <a:rPr lang="ru-RU" sz="3000" dirty="0" smtClean="0"/>
            </a:br>
            <a:r>
              <a:rPr lang="ru-RU" sz="3000" dirty="0" smtClean="0"/>
              <a:t>(патент, свидетельство о регистрации РИД)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33403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научная коммуникация?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НАУЧНАЯ КОММУНИКАЦИЯ (</a:t>
            </a:r>
            <a:r>
              <a:rPr lang="ru-RU" dirty="0" err="1"/>
              <a:t>SciCom</a:t>
            </a:r>
            <a:r>
              <a:rPr lang="ru-RU" dirty="0"/>
              <a:t>) может быть определена как использование соответствующих навыков, средств массовой информации, мероприятий и диалога для производства одного или нескольких следующих личных ответов на науку:</a:t>
            </a:r>
          </a:p>
          <a:p>
            <a:pPr marL="342797" indent="-342797"/>
            <a:r>
              <a:rPr lang="ru-RU" dirty="0"/>
              <a:t>Осознание - в том числе знакомство с новыми аспектами науки</a:t>
            </a:r>
          </a:p>
          <a:p>
            <a:pPr marL="342797" indent="-342797"/>
            <a:r>
              <a:rPr lang="ru-RU" dirty="0"/>
              <a:t>Наслаждение (или другие эмоциональные ответы) - восприятие науки как развлечения или искусства</a:t>
            </a:r>
          </a:p>
          <a:p>
            <a:pPr marL="342797" indent="-342797"/>
            <a:r>
              <a:rPr lang="ru-RU" dirty="0"/>
              <a:t>Интерес - добровольное участие в науке или в научных коммуникациях. </a:t>
            </a:r>
          </a:p>
          <a:p>
            <a:pPr marL="342797" indent="-342797"/>
            <a:r>
              <a:rPr lang="ru-RU" dirty="0"/>
              <a:t>Мнение - формирование, реформирование или подтверждение отношения к науке. </a:t>
            </a:r>
          </a:p>
          <a:p>
            <a:pPr marL="342797" indent="-342797"/>
            <a:r>
              <a:rPr lang="ru-RU" dirty="0"/>
              <a:t>Понимание (науки) - ее содержания, процессов и социальных факторов</a:t>
            </a:r>
          </a:p>
          <a:p>
            <a:pPr marL="0" indent="0">
              <a:buNone/>
            </a:pPr>
            <a:r>
              <a:rPr lang="ru-RU" dirty="0" smtClean="0"/>
              <a:t>Научная коммуникация может включать в себя ученых, посредников и других членов широкой общественности.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274948" y="6089134"/>
            <a:ext cx="6094413" cy="646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799" b="1" i="1" dirty="0">
                <a:solidFill>
                  <a:schemeClr val="accent1">
                    <a:lumMod val="75000"/>
                  </a:schemeClr>
                </a:solidFill>
              </a:rPr>
              <a:t>Science communication: A contemporary definition</a:t>
            </a:r>
            <a:r>
              <a:rPr lang="ru-RU" sz="1799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ru-RU" sz="1799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799" i="1" dirty="0">
                <a:solidFill>
                  <a:schemeClr val="accent1">
                    <a:lumMod val="75000"/>
                  </a:schemeClr>
                </a:solidFill>
              </a:rPr>
              <a:t>Burns, O’Connor, &amp; </a:t>
            </a:r>
            <a:r>
              <a:rPr lang="en-US" sz="1799" i="1" dirty="0" err="1">
                <a:solidFill>
                  <a:schemeClr val="accent1">
                    <a:lumMod val="75000"/>
                  </a:schemeClr>
                </a:solidFill>
              </a:rPr>
              <a:t>Stocklmayer</a:t>
            </a:r>
            <a:r>
              <a:rPr lang="en-US" sz="1799" i="1" dirty="0">
                <a:solidFill>
                  <a:schemeClr val="accent1">
                    <a:lumMod val="75000"/>
                  </a:schemeClr>
                </a:solidFill>
              </a:rPr>
              <a:t>, 2003</a:t>
            </a:r>
            <a:endParaRPr lang="ru-RU" sz="1799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0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016" y="291792"/>
            <a:ext cx="10205484" cy="1039905"/>
          </a:xfrm>
        </p:spPr>
        <p:txBody>
          <a:bodyPr/>
          <a:lstStyle/>
          <a:p>
            <a:r>
              <a:rPr lang="ru-RU" dirty="0" smtClean="0"/>
              <a:t>Ученый взаимодействует…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053" y="2763981"/>
            <a:ext cx="2500232" cy="15875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37962" r="13845" b="16870"/>
          <a:stretch/>
        </p:blipFill>
        <p:spPr>
          <a:xfrm>
            <a:off x="4903193" y="5266514"/>
            <a:ext cx="2110154" cy="1326382"/>
          </a:xfrm>
          <a:prstGeom prst="rect">
            <a:avLst/>
          </a:prstGeom>
        </p:spPr>
      </p:pic>
      <p:pic>
        <p:nvPicPr>
          <p:cNvPr id="12" name="Picture 4" descr="http://mtdata.ru/u10/photoF5B0/20162576293-0/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75" y="3069725"/>
            <a:ext cx="1721412" cy="107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31" y="1052665"/>
            <a:ext cx="2066716" cy="11910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94242" y="440363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Бизнес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89616" y="4204549"/>
            <a:ext cx="1377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Государство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74873" y="6552064"/>
            <a:ext cx="118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Общество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26500" y="1301436"/>
            <a:ext cx="137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Научное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сообщество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5677319" y="2243724"/>
            <a:ext cx="0" cy="6602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6082603" y="4573881"/>
            <a:ext cx="0" cy="6602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090976" y="2243724"/>
            <a:ext cx="0" cy="6602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677319" y="4588301"/>
            <a:ext cx="0" cy="6602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882832" y="3448672"/>
            <a:ext cx="14235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3497814" y="3856043"/>
            <a:ext cx="14235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6882832" y="3856043"/>
            <a:ext cx="14235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3458023" y="3448672"/>
            <a:ext cx="14235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90" y="2976454"/>
            <a:ext cx="771781" cy="137079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430246" y="2380816"/>
            <a:ext cx="1247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Публикации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26506" y="238150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Признание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91170" y="3059633"/>
            <a:ext cx="1174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Технологии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42272" y="3910247"/>
            <a:ext cx="1685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Финансирование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57506" y="470448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Знание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67195" y="4703638"/>
            <a:ext cx="751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Кадры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15282" y="3059633"/>
            <a:ext cx="815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Отчеты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52272" y="3888427"/>
            <a:ext cx="1685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Финансирование</a:t>
            </a:r>
            <a:endParaRPr lang="ru-RU" sz="1600" dirty="0">
              <a:solidFill>
                <a:srgbClr val="0070C0"/>
              </a:solidFill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H="1" flipV="1">
            <a:off x="3248355" y="4617730"/>
            <a:ext cx="1252979" cy="10551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709154" y="5086729"/>
            <a:ext cx="123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0070C0"/>
                </a:solidFill>
              </a:rPr>
              <a:t>Поддержка </a:t>
            </a:r>
            <a:br>
              <a:rPr lang="ru-RU" sz="1600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науки</a:t>
            </a: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3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Немного о жизненных циклах</a:t>
            </a:r>
            <a:endParaRPr lang="ru-RU" dirty="0"/>
          </a:p>
        </p:txBody>
      </p:sp>
      <p:pic>
        <p:nvPicPr>
          <p:cNvPr id="4" name="Джентльмены удачи. Украл, выпил, в тюрьму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016" y="1493940"/>
            <a:ext cx="6832616" cy="5189241"/>
          </a:xfrm>
        </p:spPr>
      </p:pic>
    </p:spTree>
    <p:extLst>
      <p:ext uri="{BB962C8B-B14F-4D97-AF65-F5344CB8AC3E}">
        <p14:creationId xmlns:p14="http://schemas.microsoft.com/office/powerpoint/2010/main" val="96954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Жизненный цикл исследований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31" y="1742169"/>
            <a:ext cx="6396818" cy="480603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78" y="1297398"/>
            <a:ext cx="7408879" cy="564927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28" y="1486530"/>
            <a:ext cx="7178820" cy="43243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865" y="1219201"/>
            <a:ext cx="994041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3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986" y="2328672"/>
            <a:ext cx="2412014" cy="4529328"/>
          </a:xfrm>
          <a:prstGeom prst="rect">
            <a:avLst/>
          </a:prstGeom>
        </p:spPr>
      </p:pic>
      <p:graphicFrame>
        <p:nvGraphicFramePr>
          <p:cNvPr id="18" name="Diagram 3"/>
          <p:cNvGraphicFramePr/>
          <p:nvPr>
            <p:extLst>
              <p:ext uri="{D42A27DB-BD31-4B8C-83A1-F6EECF244321}">
                <p14:modId xmlns:p14="http://schemas.microsoft.com/office/powerpoint/2010/main" val="2504695464"/>
              </p:ext>
            </p:extLst>
          </p:nvPr>
        </p:nvGraphicFramePr>
        <p:xfrm>
          <a:off x="4419600" y="143020"/>
          <a:ext cx="7909561" cy="6644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0704" y="3360575"/>
            <a:ext cx="3221665" cy="6514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13508E"/>
                </a:solidFill>
              </a:rPr>
              <a:t>ЖИЗНЕННЫЙ</a:t>
            </a:r>
            <a:br>
              <a:rPr lang="ru-RU" sz="2400" dirty="0" smtClean="0">
                <a:solidFill>
                  <a:srgbClr val="13508E"/>
                </a:solidFill>
              </a:rPr>
            </a:br>
            <a:r>
              <a:rPr lang="ru-RU" sz="2400" dirty="0" smtClean="0">
                <a:solidFill>
                  <a:srgbClr val="13508E"/>
                </a:solidFill>
              </a:rPr>
              <a:t>ЦИКЛ ИССЛЕДОВАНИЯ</a:t>
            </a:r>
            <a:endParaRPr lang="ru-RU" sz="2400" dirty="0">
              <a:solidFill>
                <a:srgbClr val="13508E"/>
              </a:solidFill>
            </a:endParaRPr>
          </a:p>
        </p:txBody>
      </p:sp>
      <p:pic>
        <p:nvPicPr>
          <p:cNvPr id="2050" name="Picture 2" descr="Image result for inspi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" y="3883977"/>
            <a:ext cx="42672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kbaafrica.com/wp-content/uploads/2016/10/knowstartup-business-plan-template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074"/>
          <a:stretch/>
        </p:blipFill>
        <p:spPr bwMode="auto">
          <a:xfrm>
            <a:off x="274320" y="3883977"/>
            <a:ext cx="4267200" cy="283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research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479" y="3883977"/>
            <a:ext cx="4266249" cy="270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presentation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479" y="3883976"/>
            <a:ext cx="4294616" cy="268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evaluate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4"/>
          <a:stretch/>
        </p:blipFill>
        <p:spPr bwMode="auto">
          <a:xfrm>
            <a:off x="284478" y="3883977"/>
            <a:ext cx="4277362" cy="268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9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CFA4EC4-67A6-784A-8BDC-BACD821CE9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graphicEl>
                                              <a:dgm id="{ACFA4EC4-67A6-784A-8BDC-BACD821CE9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E072ED9F-F952-CB40-BE48-EABAF8FE0B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graphicEl>
                                              <a:dgm id="{E072ED9F-F952-CB40-BE48-EABAF8FE0B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A10A444-68F7-405B-8960-ABF40D756E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graphicEl>
                                              <a:dgm id="{1A10A444-68F7-405B-8960-ABF40D756E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952F90CB-4E8F-4820-8E27-4B1B6A8920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graphicEl>
                                              <a:dgm id="{952F90CB-4E8F-4820-8E27-4B1B6A8920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6E8F4CE3-9D3E-1F49-8FE8-75CAF63F74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graphicEl>
                                              <a:dgm id="{6E8F4CE3-9D3E-1F49-8FE8-75CAF63F74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97230A3A-35DC-7E4F-B59B-843BA6BEE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graphicEl>
                                              <a:dgm id="{97230A3A-35DC-7E4F-B59B-843BA6BEE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BD59DF5-0ED4-C14D-B6EF-A66595A29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graphicEl>
                                              <a:dgm id="{1BD59DF5-0ED4-C14D-B6EF-A66595A29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56709A9B-AB86-6D44-95F1-0F8767091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graphicEl>
                                              <a:dgm id="{56709A9B-AB86-6D44-95F1-0F8767091F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6DDA2938-A655-EC4C-BC02-23347F2A9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graphicEl>
                                              <a:dgm id="{6DDA2938-A655-EC4C-BC02-23347F2A9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848AE6C-C4CD-AA41-9A65-174C1E2AA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>
                                            <p:graphicEl>
                                              <a:dgm id="{2848AE6C-C4CD-AA41-9A65-174C1E2AA6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gpnt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3CC"/>
      </a:accent1>
      <a:accent2>
        <a:srgbClr val="13508E"/>
      </a:accent2>
      <a:accent3>
        <a:srgbClr val="5C5C5C"/>
      </a:accent3>
      <a:accent4>
        <a:srgbClr val="FF9933"/>
      </a:accent4>
      <a:accent5>
        <a:srgbClr val="5A8B39"/>
      </a:accent5>
      <a:accent6>
        <a:srgbClr val="7030A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4593</TotalTime>
  <Words>572</Words>
  <Application>Microsoft Office PowerPoint</Application>
  <PresentationFormat>Широкоэкранный</PresentationFormat>
  <Paragraphs>139</Paragraphs>
  <Slides>39</Slides>
  <Notes>7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Blogger Sans</vt:lpstr>
      <vt:lpstr>Blogger Sans Medium</vt:lpstr>
      <vt:lpstr>Calibri</vt:lpstr>
      <vt:lpstr>Calibri Light</vt:lpstr>
      <vt:lpstr>Symbol</vt:lpstr>
      <vt:lpstr>Тема Office</vt:lpstr>
      <vt:lpstr>Презентация PowerPoint</vt:lpstr>
      <vt:lpstr>Инновационный цикл</vt:lpstr>
      <vt:lpstr>Фундаментальные исследования</vt:lpstr>
      <vt:lpstr>Прикладные исследования</vt:lpstr>
      <vt:lpstr>Что такое научная коммуникация?</vt:lpstr>
      <vt:lpstr>Ученый взаимодействует…</vt:lpstr>
      <vt:lpstr>Немного о жизненных циклах</vt:lpstr>
      <vt:lpstr>Жизненный цикл исследований</vt:lpstr>
      <vt:lpstr>ЖИЗНЕННЫЙ ЦИКЛ ИССЛЕДОВАНИЯ</vt:lpstr>
      <vt:lpstr>Проблема 1.  Организация совместной работы</vt:lpstr>
      <vt:lpstr>Проблема 2. Воспроизводимость результатов экспериментов</vt:lpstr>
      <vt:lpstr>Экосистема поддержки жизненного цикла исследований: версия Open Science Framework</vt:lpstr>
      <vt:lpstr>Списки литературы</vt:lpstr>
      <vt:lpstr>Списки литературы: задачи</vt:lpstr>
      <vt:lpstr>Mendeley – менеджер ссылок</vt:lpstr>
      <vt:lpstr>Mendeley: социальная сеть</vt:lpstr>
      <vt:lpstr>Figshare</vt:lpstr>
      <vt:lpstr>Version Control System. Определения</vt:lpstr>
      <vt:lpstr>Version Control System. Пример: wikipedia</vt:lpstr>
      <vt:lpstr>Version Control System. VERSIONS</vt:lpstr>
      <vt:lpstr>Version Control System. MERGE</vt:lpstr>
      <vt:lpstr>Version Control System. Конфликт</vt:lpstr>
      <vt:lpstr>Централизованная и распределенная VCS</vt:lpstr>
      <vt:lpstr>Version Control System. Команды</vt:lpstr>
      <vt:lpstr>Version Control System. BRANCH and MERGE</vt:lpstr>
      <vt:lpstr>Version Control System. MULTIBRUNCHING</vt:lpstr>
      <vt:lpstr>Проблема 3.  Поделиться результатами</vt:lpstr>
      <vt:lpstr>Content Management System – инструмент создания персональных сайтов</vt:lpstr>
      <vt:lpstr>Институциональные репозитории: полные тексты в открытом доступе</vt:lpstr>
      <vt:lpstr>Цифровые тени и цифровые двойники</vt:lpstr>
      <vt:lpstr>Лекция Алексея Боровкова "Новые парадигмы проектирования. Фабрики будущего, цифровые двойники</vt:lpstr>
      <vt:lpstr>Current Research Information Systems (CRIS)</vt:lpstr>
      <vt:lpstr>CRIS: модель хранения информации</vt:lpstr>
      <vt:lpstr>CRIS: визуализация сведений об ученых</vt:lpstr>
      <vt:lpstr>Ученые в социальных сетях: Facebook, Twitter …</vt:lpstr>
      <vt:lpstr>Plum отслеживает активность  на всех перечисленных ниже платформах</vt:lpstr>
      <vt:lpstr>Как измерить социальное влияние?</vt:lpstr>
      <vt:lpstr>Презентация PowerPoint</vt:lpstr>
      <vt:lpstr>Благодарю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Andrey Guskov</cp:lastModifiedBy>
  <cp:revision>284</cp:revision>
  <cp:lastPrinted>2017-08-16T03:25:51Z</cp:lastPrinted>
  <dcterms:created xsi:type="dcterms:W3CDTF">2017-08-10T09:58:14Z</dcterms:created>
  <dcterms:modified xsi:type="dcterms:W3CDTF">2020-11-30T15:47:40Z</dcterms:modified>
</cp:coreProperties>
</file>